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59" r:id="rId3"/>
    <p:sldId id="261" r:id="rId4"/>
    <p:sldId id="262" r:id="rId5"/>
    <p:sldId id="685" r:id="rId6"/>
    <p:sldId id="263" r:id="rId7"/>
    <p:sldId id="266" r:id="rId8"/>
    <p:sldId id="265" r:id="rId9"/>
    <p:sldId id="267" r:id="rId10"/>
    <p:sldId id="268" r:id="rId11"/>
    <p:sldId id="264" r:id="rId12"/>
    <p:sldId id="269" r:id="rId13"/>
    <p:sldId id="270" r:id="rId14"/>
    <p:sldId id="271" r:id="rId15"/>
    <p:sldId id="272" r:id="rId16"/>
    <p:sldId id="273" r:id="rId17"/>
    <p:sldId id="274" r:id="rId18"/>
    <p:sldId id="677" r:id="rId19"/>
    <p:sldId id="679" r:id="rId20"/>
    <p:sldId id="680" r:id="rId21"/>
    <p:sldId id="681" r:id="rId22"/>
    <p:sldId id="682" r:id="rId23"/>
    <p:sldId id="683" r:id="rId24"/>
    <p:sldId id="684" r:id="rId2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8" d="100"/>
          <a:sy n="108" d="100"/>
        </p:scale>
        <p:origin x="6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6DE64D-4B6D-4D84-8993-C60ED856220D}" type="datetimeFigureOut">
              <a:rPr lang="es-CL" smtClean="0"/>
              <a:t>07-07-2023</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88056-1E65-45D1-9979-BC0DDDC4D8EA}" type="slidenum">
              <a:rPr lang="es-CL" smtClean="0"/>
              <a:t>‹Nº›</a:t>
            </a:fld>
            <a:endParaRPr lang="es-CL"/>
          </a:p>
        </p:txBody>
      </p:sp>
    </p:spTree>
    <p:extLst>
      <p:ext uri="{BB962C8B-B14F-4D97-AF65-F5344CB8AC3E}">
        <p14:creationId xmlns:p14="http://schemas.microsoft.com/office/powerpoint/2010/main" val="3948841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f34300120_0_84:notes"/>
          <p:cNvSpPr txBox="1">
            <a:spLocks noGrp="1"/>
          </p:cNvSpPr>
          <p:nvPr>
            <p:ph type="body" idx="1"/>
          </p:nvPr>
        </p:nvSpPr>
        <p:spPr>
          <a:xfrm>
            <a:off x="685800" y="4343406"/>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7f3430012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3923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391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6825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2534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016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155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0700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4CEB033-12D5-F64D-8FF9-F6A4ADB5A2CA}" type="slidenum">
              <a:rPr lang="es-CL" smtClean="0"/>
              <a:t>17</a:t>
            </a:fld>
            <a:endParaRPr lang="es-CL"/>
          </a:p>
        </p:txBody>
      </p:sp>
    </p:spTree>
    <p:extLst>
      <p:ext uri="{BB962C8B-B14F-4D97-AF65-F5344CB8AC3E}">
        <p14:creationId xmlns:p14="http://schemas.microsoft.com/office/powerpoint/2010/main" val="2803395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4CEB033-12D5-F64D-8FF9-F6A4ADB5A2CA}" type="slidenum">
              <a:rPr lang="es-CL" smtClean="0"/>
              <a:t>18</a:t>
            </a:fld>
            <a:endParaRPr lang="es-CL"/>
          </a:p>
        </p:txBody>
      </p:sp>
    </p:spTree>
    <p:extLst>
      <p:ext uri="{BB962C8B-B14F-4D97-AF65-F5344CB8AC3E}">
        <p14:creationId xmlns:p14="http://schemas.microsoft.com/office/powerpoint/2010/main" val="1652579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4CEB033-12D5-F64D-8FF9-F6A4ADB5A2CA}" type="slidenum">
              <a:rPr lang="es-CL" smtClean="0"/>
              <a:t>19</a:t>
            </a:fld>
            <a:endParaRPr lang="es-CL"/>
          </a:p>
        </p:txBody>
      </p:sp>
    </p:spTree>
    <p:extLst>
      <p:ext uri="{BB962C8B-B14F-4D97-AF65-F5344CB8AC3E}">
        <p14:creationId xmlns:p14="http://schemas.microsoft.com/office/powerpoint/2010/main" val="392155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4CEB033-12D5-F64D-8FF9-F6A4ADB5A2CA}" type="slidenum">
              <a:rPr lang="es-CL" smtClean="0"/>
              <a:t>20</a:t>
            </a:fld>
            <a:endParaRPr lang="es-CL"/>
          </a:p>
        </p:txBody>
      </p:sp>
    </p:spTree>
    <p:extLst>
      <p:ext uri="{BB962C8B-B14F-4D97-AF65-F5344CB8AC3E}">
        <p14:creationId xmlns:p14="http://schemas.microsoft.com/office/powerpoint/2010/main" val="3663196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4CEB033-12D5-F64D-8FF9-F6A4ADB5A2CA}" type="slidenum">
              <a:rPr lang="es-CL" smtClean="0"/>
              <a:t>21</a:t>
            </a:fld>
            <a:endParaRPr lang="es-CL"/>
          </a:p>
        </p:txBody>
      </p:sp>
    </p:spTree>
    <p:extLst>
      <p:ext uri="{BB962C8B-B14F-4D97-AF65-F5344CB8AC3E}">
        <p14:creationId xmlns:p14="http://schemas.microsoft.com/office/powerpoint/2010/main" val="1990244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4CEB033-12D5-F64D-8FF9-F6A4ADB5A2CA}" type="slidenum">
              <a:rPr lang="es-CL" smtClean="0"/>
              <a:t>22</a:t>
            </a:fld>
            <a:endParaRPr lang="es-CL"/>
          </a:p>
        </p:txBody>
      </p:sp>
    </p:spTree>
    <p:extLst>
      <p:ext uri="{BB962C8B-B14F-4D97-AF65-F5344CB8AC3E}">
        <p14:creationId xmlns:p14="http://schemas.microsoft.com/office/powerpoint/2010/main" val="2511921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24CEB033-12D5-F64D-8FF9-F6A4ADB5A2CA}" type="slidenum">
              <a:rPr lang="es-CL" smtClean="0"/>
              <a:t>23</a:t>
            </a:fld>
            <a:endParaRPr lang="es-CL"/>
          </a:p>
        </p:txBody>
      </p:sp>
    </p:spTree>
    <p:extLst>
      <p:ext uri="{BB962C8B-B14F-4D97-AF65-F5344CB8AC3E}">
        <p14:creationId xmlns:p14="http://schemas.microsoft.com/office/powerpoint/2010/main" val="4177564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9326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920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9808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914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695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045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d6b1f8853_0_50:notes"/>
          <p:cNvSpPr txBox="1">
            <a:spLocks noGrp="1"/>
          </p:cNvSpPr>
          <p:nvPr>
            <p:ph type="body" idx="1"/>
          </p:nvPr>
        </p:nvSpPr>
        <p:spPr>
          <a:xfrm>
            <a:off x="685800" y="434340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22d6b1f885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112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566585-1D43-B560-6E82-61526CF1CCE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90B9F00A-CCA6-16FB-7622-00DC0EDBEE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611F0494-A958-7E0B-0769-1AD8287A8F08}"/>
              </a:ext>
            </a:extLst>
          </p:cNvPr>
          <p:cNvSpPr>
            <a:spLocks noGrp="1"/>
          </p:cNvSpPr>
          <p:nvPr>
            <p:ph type="dt" sz="half" idx="10"/>
          </p:nvPr>
        </p:nvSpPr>
        <p:spPr/>
        <p:txBody>
          <a:bodyPr/>
          <a:lstStyle/>
          <a:p>
            <a:fld id="{AD3C3AD6-729F-4D31-9583-EBE3FD049FAF}" type="datetimeFigureOut">
              <a:rPr lang="es-CL" smtClean="0"/>
              <a:t>07-07-2023</a:t>
            </a:fld>
            <a:endParaRPr lang="es-CL"/>
          </a:p>
        </p:txBody>
      </p:sp>
      <p:sp>
        <p:nvSpPr>
          <p:cNvPr id="5" name="Marcador de pie de página 4">
            <a:extLst>
              <a:ext uri="{FF2B5EF4-FFF2-40B4-BE49-F238E27FC236}">
                <a16:creationId xmlns:a16="http://schemas.microsoft.com/office/drawing/2014/main" id="{03976B7E-D01B-20C5-24AF-37779AA403C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6A8CFA8-B300-869F-2ECB-14E5BD2001B8}"/>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1659256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4AE2F-059C-2F3B-7D87-F4F428A4437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C99EAD22-C8D4-FB4B-D8B1-D9177E968BD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A7A97C3-DA88-14D5-9E5E-96AC1F3E6805}"/>
              </a:ext>
            </a:extLst>
          </p:cNvPr>
          <p:cNvSpPr>
            <a:spLocks noGrp="1"/>
          </p:cNvSpPr>
          <p:nvPr>
            <p:ph type="dt" sz="half" idx="10"/>
          </p:nvPr>
        </p:nvSpPr>
        <p:spPr/>
        <p:txBody>
          <a:bodyPr/>
          <a:lstStyle/>
          <a:p>
            <a:fld id="{AD3C3AD6-729F-4D31-9583-EBE3FD049FAF}" type="datetimeFigureOut">
              <a:rPr lang="es-CL" smtClean="0"/>
              <a:t>07-07-2023</a:t>
            </a:fld>
            <a:endParaRPr lang="es-CL"/>
          </a:p>
        </p:txBody>
      </p:sp>
      <p:sp>
        <p:nvSpPr>
          <p:cNvPr id="5" name="Marcador de pie de página 4">
            <a:extLst>
              <a:ext uri="{FF2B5EF4-FFF2-40B4-BE49-F238E27FC236}">
                <a16:creationId xmlns:a16="http://schemas.microsoft.com/office/drawing/2014/main" id="{B397DF4B-44FF-965E-53E0-0B28B6B24782}"/>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1F166E8-BD02-DF6C-584F-15D82EB3500C}"/>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3572398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6569970-839D-C747-A5F7-6BEEA4BBFB7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5F0E1B9-297B-EA4E-C614-37552FB8F01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0E76674-7579-3F8F-8518-3A7F11E7B0D0}"/>
              </a:ext>
            </a:extLst>
          </p:cNvPr>
          <p:cNvSpPr>
            <a:spLocks noGrp="1"/>
          </p:cNvSpPr>
          <p:nvPr>
            <p:ph type="dt" sz="half" idx="10"/>
          </p:nvPr>
        </p:nvSpPr>
        <p:spPr/>
        <p:txBody>
          <a:bodyPr/>
          <a:lstStyle/>
          <a:p>
            <a:fld id="{AD3C3AD6-729F-4D31-9583-EBE3FD049FAF}" type="datetimeFigureOut">
              <a:rPr lang="es-CL" smtClean="0"/>
              <a:t>07-07-2023</a:t>
            </a:fld>
            <a:endParaRPr lang="es-CL"/>
          </a:p>
        </p:txBody>
      </p:sp>
      <p:sp>
        <p:nvSpPr>
          <p:cNvPr id="5" name="Marcador de pie de página 4">
            <a:extLst>
              <a:ext uri="{FF2B5EF4-FFF2-40B4-BE49-F238E27FC236}">
                <a16:creationId xmlns:a16="http://schemas.microsoft.com/office/drawing/2014/main" id="{12D06602-5466-0D52-5634-5DB8903B46A3}"/>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753757F-68E7-B371-5BA3-3D6262A8DE3B}"/>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9858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9049" y="4519"/>
            <a:ext cx="8860500" cy="634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7"/>
          <p:cNvSpPr txBox="1">
            <a:spLocks noGrp="1"/>
          </p:cNvSpPr>
          <p:nvPr>
            <p:ph type="body" idx="1"/>
          </p:nvPr>
        </p:nvSpPr>
        <p:spPr>
          <a:xfrm>
            <a:off x="335360" y="980728"/>
            <a:ext cx="10972800" cy="45261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15" name="Google Shape;115;p17"/>
          <p:cNvSpPr txBox="1">
            <a:spLocks noGrp="1"/>
          </p:cNvSpPr>
          <p:nvPr>
            <p:ph type="sldNum" idx="12"/>
          </p:nvPr>
        </p:nvSpPr>
        <p:spPr>
          <a:xfrm>
            <a:off x="11698154" y="6617245"/>
            <a:ext cx="494100" cy="196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315661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positiva de título" type="title">
  <p:cSld name="Diapositiva de título">
    <p:spTree>
      <p:nvGrpSpPr>
        <p:cNvPr id="1" name="Shape 116"/>
        <p:cNvGrpSpPr/>
        <p:nvPr/>
      </p:nvGrpSpPr>
      <p:grpSpPr>
        <a:xfrm>
          <a:off x="0" y="0"/>
          <a:ext cx="0" cy="0"/>
          <a:chOff x="0" y="0"/>
          <a:chExt cx="0" cy="0"/>
        </a:xfrm>
      </p:grpSpPr>
      <p:pic>
        <p:nvPicPr>
          <p:cNvPr id="117" name="Google Shape;117;p18" descr="portada powerpoint.jpg"/>
          <p:cNvPicPr preferRelativeResize="0"/>
          <p:nvPr/>
        </p:nvPicPr>
        <p:blipFill rotWithShape="1">
          <a:blip r:embed="rId2">
            <a:alphaModFix/>
          </a:blip>
          <a:srcRect/>
          <a:stretch/>
        </p:blipFill>
        <p:spPr>
          <a:xfrm>
            <a:off x="0" y="0"/>
            <a:ext cx="9143999" cy="6881813"/>
          </a:xfrm>
          <a:prstGeom prst="rect">
            <a:avLst/>
          </a:prstGeom>
          <a:noFill/>
          <a:ln>
            <a:noFill/>
          </a:ln>
        </p:spPr>
      </p:pic>
      <p:sp>
        <p:nvSpPr>
          <p:cNvPr id="118" name="Google Shape;118;p18"/>
          <p:cNvSpPr txBox="1">
            <a:spLocks noGrp="1"/>
          </p:cNvSpPr>
          <p:nvPr>
            <p:ph type="ctrTitle"/>
          </p:nvPr>
        </p:nvSpPr>
        <p:spPr>
          <a:xfrm>
            <a:off x="1007435" y="3861048"/>
            <a:ext cx="10363200" cy="722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8"/>
          <p:cNvSpPr txBox="1">
            <a:spLocks noGrp="1"/>
          </p:cNvSpPr>
          <p:nvPr>
            <p:ph type="subTitle" idx="1"/>
          </p:nvPr>
        </p:nvSpPr>
        <p:spPr>
          <a:xfrm>
            <a:off x="1828800" y="4653136"/>
            <a:ext cx="8534400" cy="983100"/>
          </a:xfrm>
          <a:prstGeom prst="rect">
            <a:avLst/>
          </a:prstGeom>
          <a:noFill/>
          <a:ln>
            <a:noFill/>
          </a:ln>
        </p:spPr>
        <p:txBody>
          <a:bodyPr spcFirstLastPara="1" wrap="square" lIns="91425" tIns="45700" rIns="91425" bIns="45700" anchor="t" anchorCtr="0">
            <a:noAutofit/>
          </a:bodyPr>
          <a:lstStyle>
            <a:lvl1pPr lvl="0" algn="ctr" rtl="0">
              <a:spcBef>
                <a:spcPts val="360"/>
              </a:spcBef>
              <a:spcAft>
                <a:spcPts val="0"/>
              </a:spcAft>
              <a:buClr>
                <a:srgbClr val="888888"/>
              </a:buClr>
              <a:buSzPts val="1800"/>
              <a:buNone/>
              <a:defRPr>
                <a:solidFill>
                  <a:srgbClr val="888888"/>
                </a:solidFill>
              </a:defRPr>
            </a:lvl1pPr>
            <a:lvl2pPr lvl="1" algn="ctr" rtl="0">
              <a:spcBef>
                <a:spcPts val="320"/>
              </a:spcBef>
              <a:spcAft>
                <a:spcPts val="0"/>
              </a:spcAft>
              <a:buClr>
                <a:srgbClr val="888888"/>
              </a:buClr>
              <a:buSzPts val="1600"/>
              <a:buNone/>
              <a:defRPr>
                <a:solidFill>
                  <a:srgbClr val="888888"/>
                </a:solidFill>
              </a:defRPr>
            </a:lvl2pPr>
            <a:lvl3pPr lvl="2" algn="ctr" rtl="0">
              <a:spcBef>
                <a:spcPts val="280"/>
              </a:spcBef>
              <a:spcAft>
                <a:spcPts val="0"/>
              </a:spcAft>
              <a:buClr>
                <a:srgbClr val="888888"/>
              </a:buClr>
              <a:buSzPts val="1400"/>
              <a:buNone/>
              <a:defRPr>
                <a:solidFill>
                  <a:srgbClr val="888888"/>
                </a:solidFill>
              </a:defRPr>
            </a:lvl3pPr>
            <a:lvl4pPr lvl="3" algn="ctr" rtl="0">
              <a:spcBef>
                <a:spcPts val="240"/>
              </a:spcBef>
              <a:spcAft>
                <a:spcPts val="0"/>
              </a:spcAft>
              <a:buClr>
                <a:srgbClr val="888888"/>
              </a:buClr>
              <a:buSzPts val="1200"/>
              <a:buNone/>
              <a:defRPr>
                <a:solidFill>
                  <a:srgbClr val="888888"/>
                </a:solidFill>
              </a:defRPr>
            </a:lvl4pPr>
            <a:lvl5pPr lvl="4" algn="ctr" rtl="0">
              <a:spcBef>
                <a:spcPts val="240"/>
              </a:spcBef>
              <a:spcAft>
                <a:spcPts val="0"/>
              </a:spcAft>
              <a:buClr>
                <a:srgbClr val="888888"/>
              </a:buClr>
              <a:buSzPts val="12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20" name="Google Shape;120;p18"/>
          <p:cNvSpPr txBox="1">
            <a:spLocks noGrp="1"/>
          </p:cNvSpPr>
          <p:nvPr>
            <p:ph type="dt" idx="10"/>
          </p:nvPr>
        </p:nvSpPr>
        <p:spPr>
          <a:xfrm>
            <a:off x="47328" y="6669360"/>
            <a:ext cx="2844900" cy="149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1" name="Google Shape;121;p18"/>
          <p:cNvSpPr txBox="1">
            <a:spLocks noGrp="1"/>
          </p:cNvSpPr>
          <p:nvPr>
            <p:ph type="ftr" idx="11"/>
          </p:nvPr>
        </p:nvSpPr>
        <p:spPr>
          <a:xfrm>
            <a:off x="4165600" y="6669360"/>
            <a:ext cx="3860700" cy="149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Google Shape;122;p18"/>
          <p:cNvSpPr txBox="1">
            <a:spLocks noGrp="1"/>
          </p:cNvSpPr>
          <p:nvPr>
            <p:ph type="sldNum" idx="12"/>
          </p:nvPr>
        </p:nvSpPr>
        <p:spPr>
          <a:xfrm>
            <a:off x="9264352" y="6669360"/>
            <a:ext cx="2844900" cy="149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FFFFFF"/>
                </a:solidFill>
              </a:defRPr>
            </a:lvl1pPr>
            <a:lvl2pPr marL="0" lvl="1" indent="0" algn="r" rtl="0">
              <a:spcBef>
                <a:spcPts val="0"/>
              </a:spcBef>
              <a:buNone/>
              <a:defRPr>
                <a:solidFill>
                  <a:srgbClr val="FFFFFF"/>
                </a:solidFill>
              </a:defRPr>
            </a:lvl2pPr>
            <a:lvl3pPr marL="0" lvl="2" indent="0" algn="r" rtl="0">
              <a:spcBef>
                <a:spcPts val="0"/>
              </a:spcBef>
              <a:buNone/>
              <a:defRPr>
                <a:solidFill>
                  <a:srgbClr val="FFFFFF"/>
                </a:solidFill>
              </a:defRPr>
            </a:lvl3pPr>
            <a:lvl4pPr marL="0" lvl="3" indent="0" algn="r" rtl="0">
              <a:spcBef>
                <a:spcPts val="0"/>
              </a:spcBef>
              <a:buNone/>
              <a:defRPr>
                <a:solidFill>
                  <a:srgbClr val="FFFFFF"/>
                </a:solidFill>
              </a:defRPr>
            </a:lvl4pPr>
            <a:lvl5pPr marL="0" lvl="4" indent="0" algn="r" rtl="0">
              <a:spcBef>
                <a:spcPts val="0"/>
              </a:spcBef>
              <a:buNone/>
              <a:defRPr>
                <a:solidFill>
                  <a:srgbClr val="FFFFFF"/>
                </a:solidFill>
              </a:defRPr>
            </a:lvl5pPr>
            <a:lvl6pPr marL="0" lvl="5" indent="0" algn="r" rtl="0">
              <a:spcBef>
                <a:spcPts val="0"/>
              </a:spcBef>
              <a:buNone/>
              <a:defRPr>
                <a:solidFill>
                  <a:srgbClr val="FFFFFF"/>
                </a:solidFill>
              </a:defRPr>
            </a:lvl6pPr>
            <a:lvl7pPr marL="0" lvl="6" indent="0" algn="r" rtl="0">
              <a:spcBef>
                <a:spcPts val="0"/>
              </a:spcBef>
              <a:buNone/>
              <a:defRPr>
                <a:solidFill>
                  <a:srgbClr val="FFFFFF"/>
                </a:solidFill>
              </a:defRPr>
            </a:lvl7pPr>
            <a:lvl8pPr marL="0" lvl="7" indent="0" algn="r" rtl="0">
              <a:spcBef>
                <a:spcPts val="0"/>
              </a:spcBef>
              <a:buNone/>
              <a:defRPr>
                <a:solidFill>
                  <a:srgbClr val="FFFFFF"/>
                </a:solidFill>
              </a:defRPr>
            </a:lvl8pPr>
            <a:lvl9pPr marL="0" lvl="8" indent="0" algn="r" rtl="0">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2921581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9049" y="4519"/>
            <a:ext cx="8860500" cy="634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 name="Google Shape;125;p19"/>
          <p:cNvSpPr txBox="1">
            <a:spLocks noGrp="1"/>
          </p:cNvSpPr>
          <p:nvPr>
            <p:ph type="dt" idx="10"/>
          </p:nvPr>
        </p:nvSpPr>
        <p:spPr>
          <a:xfrm>
            <a:off x="47328" y="6669360"/>
            <a:ext cx="2844900" cy="149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p19"/>
          <p:cNvSpPr txBox="1">
            <a:spLocks noGrp="1"/>
          </p:cNvSpPr>
          <p:nvPr>
            <p:ph type="ftr" idx="11"/>
          </p:nvPr>
        </p:nvSpPr>
        <p:spPr>
          <a:xfrm>
            <a:off x="4165600" y="6669360"/>
            <a:ext cx="3860700" cy="149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19"/>
          <p:cNvSpPr txBox="1">
            <a:spLocks noGrp="1"/>
          </p:cNvSpPr>
          <p:nvPr>
            <p:ph type="sldNum" idx="12"/>
          </p:nvPr>
        </p:nvSpPr>
        <p:spPr>
          <a:xfrm>
            <a:off x="9264352" y="6669360"/>
            <a:ext cx="2844900" cy="149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b="1">
                <a:solidFill>
                  <a:srgbClr val="FFFFFF"/>
                </a:solidFill>
                <a:latin typeface="Calibri"/>
                <a:ea typeface="Calibri"/>
                <a:cs typeface="Calibri"/>
                <a:sym typeface="Calibri"/>
              </a:defRPr>
            </a:lvl1pPr>
            <a:lvl2pPr marL="0" lvl="1" indent="0" algn="r" rtl="0">
              <a:spcBef>
                <a:spcPts val="0"/>
              </a:spcBef>
              <a:buNone/>
              <a:defRPr sz="1000" b="1">
                <a:solidFill>
                  <a:srgbClr val="FFFFFF"/>
                </a:solidFill>
                <a:latin typeface="Calibri"/>
                <a:ea typeface="Calibri"/>
                <a:cs typeface="Calibri"/>
                <a:sym typeface="Calibri"/>
              </a:defRPr>
            </a:lvl2pPr>
            <a:lvl3pPr marL="0" lvl="2" indent="0" algn="r" rtl="0">
              <a:spcBef>
                <a:spcPts val="0"/>
              </a:spcBef>
              <a:buNone/>
              <a:defRPr sz="1000" b="1">
                <a:solidFill>
                  <a:srgbClr val="FFFFFF"/>
                </a:solidFill>
                <a:latin typeface="Calibri"/>
                <a:ea typeface="Calibri"/>
                <a:cs typeface="Calibri"/>
                <a:sym typeface="Calibri"/>
              </a:defRPr>
            </a:lvl3pPr>
            <a:lvl4pPr marL="0" lvl="3" indent="0" algn="r" rtl="0">
              <a:spcBef>
                <a:spcPts val="0"/>
              </a:spcBef>
              <a:buNone/>
              <a:defRPr sz="1000" b="1">
                <a:solidFill>
                  <a:srgbClr val="FFFFFF"/>
                </a:solidFill>
                <a:latin typeface="Calibri"/>
                <a:ea typeface="Calibri"/>
                <a:cs typeface="Calibri"/>
                <a:sym typeface="Calibri"/>
              </a:defRPr>
            </a:lvl4pPr>
            <a:lvl5pPr marL="0" lvl="4" indent="0" algn="r" rtl="0">
              <a:spcBef>
                <a:spcPts val="0"/>
              </a:spcBef>
              <a:buNone/>
              <a:defRPr sz="1000" b="1">
                <a:solidFill>
                  <a:srgbClr val="FFFFFF"/>
                </a:solidFill>
                <a:latin typeface="Calibri"/>
                <a:ea typeface="Calibri"/>
                <a:cs typeface="Calibri"/>
                <a:sym typeface="Calibri"/>
              </a:defRPr>
            </a:lvl5pPr>
            <a:lvl6pPr marL="0" lvl="5" indent="0" algn="r" rtl="0">
              <a:spcBef>
                <a:spcPts val="0"/>
              </a:spcBef>
              <a:buNone/>
              <a:defRPr sz="1000" b="1">
                <a:solidFill>
                  <a:srgbClr val="FFFFFF"/>
                </a:solidFill>
                <a:latin typeface="Calibri"/>
                <a:ea typeface="Calibri"/>
                <a:cs typeface="Calibri"/>
                <a:sym typeface="Calibri"/>
              </a:defRPr>
            </a:lvl6pPr>
            <a:lvl7pPr marL="0" lvl="6" indent="0" algn="r" rtl="0">
              <a:spcBef>
                <a:spcPts val="0"/>
              </a:spcBef>
              <a:buNone/>
              <a:defRPr sz="1000" b="1">
                <a:solidFill>
                  <a:srgbClr val="FFFFFF"/>
                </a:solidFill>
                <a:latin typeface="Calibri"/>
                <a:ea typeface="Calibri"/>
                <a:cs typeface="Calibri"/>
                <a:sym typeface="Calibri"/>
              </a:defRPr>
            </a:lvl7pPr>
            <a:lvl8pPr marL="0" lvl="7" indent="0" algn="r" rtl="0">
              <a:spcBef>
                <a:spcPts val="0"/>
              </a:spcBef>
              <a:buNone/>
              <a:defRPr sz="1000" b="1">
                <a:solidFill>
                  <a:srgbClr val="FFFFFF"/>
                </a:solidFill>
                <a:latin typeface="Calibri"/>
                <a:ea typeface="Calibri"/>
                <a:cs typeface="Calibri"/>
                <a:sym typeface="Calibri"/>
              </a:defRPr>
            </a:lvl8pPr>
            <a:lvl9pPr marL="0" lvl="8" indent="0" algn="r" rtl="0">
              <a:spcBef>
                <a:spcPts val="0"/>
              </a:spcBef>
              <a:buNone/>
              <a:defRPr sz="1000" b="1">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128" name="Google Shape;128;p19"/>
          <p:cNvSpPr txBox="1">
            <a:spLocks noGrp="1"/>
          </p:cNvSpPr>
          <p:nvPr>
            <p:ph type="body" idx="1"/>
          </p:nvPr>
        </p:nvSpPr>
        <p:spPr>
          <a:xfrm>
            <a:off x="335360" y="980728"/>
            <a:ext cx="10972800" cy="1366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21739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87372EC-0768-1549-8353-8D9E8F6DD438}"/>
              </a:ext>
            </a:extLst>
          </p:cNvPr>
          <p:cNvSpPr>
            <a:spLocks noGrp="1"/>
          </p:cNvSpPr>
          <p:nvPr>
            <p:ph idx="1"/>
          </p:nvPr>
        </p:nvSpPr>
        <p:spPr>
          <a:xfrm>
            <a:off x="171226" y="935916"/>
            <a:ext cx="11888096" cy="5766097"/>
          </a:xfrm>
          <a:prstGeom prst="rect">
            <a:avLst/>
          </a:prstGeom>
        </p:spPr>
        <p:txBody>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endParaRPr lang="es-CL" dirty="0"/>
          </a:p>
        </p:txBody>
      </p:sp>
    </p:spTree>
    <p:extLst>
      <p:ext uri="{BB962C8B-B14F-4D97-AF65-F5344CB8AC3E}">
        <p14:creationId xmlns:p14="http://schemas.microsoft.com/office/powerpoint/2010/main" val="3589101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855DB-1665-CF9D-1D92-15E912CC8F90}"/>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EE22062-E839-6CDB-E53C-9D56416139A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B2B91B6-6E71-DF82-29D2-1205FD5B6928}"/>
              </a:ext>
            </a:extLst>
          </p:cNvPr>
          <p:cNvSpPr>
            <a:spLocks noGrp="1"/>
          </p:cNvSpPr>
          <p:nvPr>
            <p:ph type="dt" sz="half" idx="10"/>
          </p:nvPr>
        </p:nvSpPr>
        <p:spPr/>
        <p:txBody>
          <a:bodyPr/>
          <a:lstStyle/>
          <a:p>
            <a:fld id="{AD3C3AD6-729F-4D31-9583-EBE3FD049FAF}" type="datetimeFigureOut">
              <a:rPr lang="es-CL" smtClean="0"/>
              <a:t>07-07-2023</a:t>
            </a:fld>
            <a:endParaRPr lang="es-CL"/>
          </a:p>
        </p:txBody>
      </p:sp>
      <p:sp>
        <p:nvSpPr>
          <p:cNvPr id="5" name="Marcador de pie de página 4">
            <a:extLst>
              <a:ext uri="{FF2B5EF4-FFF2-40B4-BE49-F238E27FC236}">
                <a16:creationId xmlns:a16="http://schemas.microsoft.com/office/drawing/2014/main" id="{E3041A0F-A564-BFB2-C54A-2DC30B7B9F3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2BD52B9-A03E-9FF1-316A-A49B8552A49B}"/>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205325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A8178-02F5-B3E5-8F30-F284183043B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8C5D68BA-0442-7C60-5DC7-53978B55A0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17E96FE-5B89-3E1D-523C-5A6A2C36499D}"/>
              </a:ext>
            </a:extLst>
          </p:cNvPr>
          <p:cNvSpPr>
            <a:spLocks noGrp="1"/>
          </p:cNvSpPr>
          <p:nvPr>
            <p:ph type="dt" sz="half" idx="10"/>
          </p:nvPr>
        </p:nvSpPr>
        <p:spPr/>
        <p:txBody>
          <a:bodyPr/>
          <a:lstStyle/>
          <a:p>
            <a:fld id="{AD3C3AD6-729F-4D31-9583-EBE3FD049FAF}" type="datetimeFigureOut">
              <a:rPr lang="es-CL" smtClean="0"/>
              <a:t>07-07-2023</a:t>
            </a:fld>
            <a:endParaRPr lang="es-CL"/>
          </a:p>
        </p:txBody>
      </p:sp>
      <p:sp>
        <p:nvSpPr>
          <p:cNvPr id="5" name="Marcador de pie de página 4">
            <a:extLst>
              <a:ext uri="{FF2B5EF4-FFF2-40B4-BE49-F238E27FC236}">
                <a16:creationId xmlns:a16="http://schemas.microsoft.com/office/drawing/2014/main" id="{24979163-4101-E408-9FA3-2F69E6B4166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E1FB8CF-1CD7-6CA8-0986-32524B6ACFE6}"/>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1847927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5A7058-63B1-9CD5-6AD9-5E96987E2935}"/>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3C787D81-90C1-6B4C-457E-DED9A9385C3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7185F647-28B4-0780-FDE3-A2DB7F0F037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9A1083A0-EF7D-8F63-388C-7B6C81E62D56}"/>
              </a:ext>
            </a:extLst>
          </p:cNvPr>
          <p:cNvSpPr>
            <a:spLocks noGrp="1"/>
          </p:cNvSpPr>
          <p:nvPr>
            <p:ph type="dt" sz="half" idx="10"/>
          </p:nvPr>
        </p:nvSpPr>
        <p:spPr/>
        <p:txBody>
          <a:bodyPr/>
          <a:lstStyle/>
          <a:p>
            <a:fld id="{AD3C3AD6-729F-4D31-9583-EBE3FD049FAF}" type="datetimeFigureOut">
              <a:rPr lang="es-CL" smtClean="0"/>
              <a:t>07-07-2023</a:t>
            </a:fld>
            <a:endParaRPr lang="es-CL"/>
          </a:p>
        </p:txBody>
      </p:sp>
      <p:sp>
        <p:nvSpPr>
          <p:cNvPr id="6" name="Marcador de pie de página 5">
            <a:extLst>
              <a:ext uri="{FF2B5EF4-FFF2-40B4-BE49-F238E27FC236}">
                <a16:creationId xmlns:a16="http://schemas.microsoft.com/office/drawing/2014/main" id="{3823B333-64E5-D79C-177F-D0C8A0B8E411}"/>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843D698D-8F6A-73A8-4D58-CFC0E38327FD}"/>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3811238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C1AB63-E3CA-F3C6-ADDD-E36A9DEFCED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0C469577-90F0-F5C7-11D7-EFE3668CBB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574E19D-E48A-701F-2287-86F612AB755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0CBC237B-C69E-04FF-CDFE-39CEDFBCDE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E73C7BF-B33E-BBF2-6A04-54399114F71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9F5BCF23-DE58-3F0F-AB00-018ACF4C8CEC}"/>
              </a:ext>
            </a:extLst>
          </p:cNvPr>
          <p:cNvSpPr>
            <a:spLocks noGrp="1"/>
          </p:cNvSpPr>
          <p:nvPr>
            <p:ph type="dt" sz="half" idx="10"/>
          </p:nvPr>
        </p:nvSpPr>
        <p:spPr/>
        <p:txBody>
          <a:bodyPr/>
          <a:lstStyle/>
          <a:p>
            <a:fld id="{AD3C3AD6-729F-4D31-9583-EBE3FD049FAF}" type="datetimeFigureOut">
              <a:rPr lang="es-CL" smtClean="0"/>
              <a:t>07-07-2023</a:t>
            </a:fld>
            <a:endParaRPr lang="es-CL"/>
          </a:p>
        </p:txBody>
      </p:sp>
      <p:sp>
        <p:nvSpPr>
          <p:cNvPr id="8" name="Marcador de pie de página 7">
            <a:extLst>
              <a:ext uri="{FF2B5EF4-FFF2-40B4-BE49-F238E27FC236}">
                <a16:creationId xmlns:a16="http://schemas.microsoft.com/office/drawing/2014/main" id="{553615FB-5516-8730-C87E-C2CE33895E30}"/>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FCF10EBE-2982-8A54-2F12-8FBDAD9C216A}"/>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50859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23BA34-7791-01B0-C704-4A1778B18FD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40ECBA9F-CEE4-EF79-A886-75E5466439CC}"/>
              </a:ext>
            </a:extLst>
          </p:cNvPr>
          <p:cNvSpPr>
            <a:spLocks noGrp="1"/>
          </p:cNvSpPr>
          <p:nvPr>
            <p:ph type="dt" sz="half" idx="10"/>
          </p:nvPr>
        </p:nvSpPr>
        <p:spPr/>
        <p:txBody>
          <a:bodyPr/>
          <a:lstStyle/>
          <a:p>
            <a:fld id="{AD3C3AD6-729F-4D31-9583-EBE3FD049FAF}" type="datetimeFigureOut">
              <a:rPr lang="es-CL" smtClean="0"/>
              <a:t>07-07-2023</a:t>
            </a:fld>
            <a:endParaRPr lang="es-CL"/>
          </a:p>
        </p:txBody>
      </p:sp>
      <p:sp>
        <p:nvSpPr>
          <p:cNvPr id="4" name="Marcador de pie de página 3">
            <a:extLst>
              <a:ext uri="{FF2B5EF4-FFF2-40B4-BE49-F238E27FC236}">
                <a16:creationId xmlns:a16="http://schemas.microsoft.com/office/drawing/2014/main" id="{276ADEE2-1329-1506-B2CA-A974E5F62425}"/>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74F464F6-4A06-E687-153D-93C501B61A26}"/>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3397067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D7687B-CC87-CEF4-B13B-1D58FF8F4676}"/>
              </a:ext>
            </a:extLst>
          </p:cNvPr>
          <p:cNvSpPr>
            <a:spLocks noGrp="1"/>
          </p:cNvSpPr>
          <p:nvPr>
            <p:ph type="dt" sz="half" idx="10"/>
          </p:nvPr>
        </p:nvSpPr>
        <p:spPr/>
        <p:txBody>
          <a:bodyPr/>
          <a:lstStyle/>
          <a:p>
            <a:fld id="{AD3C3AD6-729F-4D31-9583-EBE3FD049FAF}" type="datetimeFigureOut">
              <a:rPr lang="es-CL" smtClean="0"/>
              <a:t>07-07-2023</a:t>
            </a:fld>
            <a:endParaRPr lang="es-CL"/>
          </a:p>
        </p:txBody>
      </p:sp>
      <p:sp>
        <p:nvSpPr>
          <p:cNvPr id="3" name="Marcador de pie de página 2">
            <a:extLst>
              <a:ext uri="{FF2B5EF4-FFF2-40B4-BE49-F238E27FC236}">
                <a16:creationId xmlns:a16="http://schemas.microsoft.com/office/drawing/2014/main" id="{6F711F7E-2CCD-661E-8357-F314A757419E}"/>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C8E489A3-5564-87E0-D6E4-5EB19565BDC5}"/>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2144192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F2FD13-F035-36BB-3F07-B6D7CE7FB61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CFA984C1-4193-FA66-A5B9-270421DA8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D3EB43FF-5FF4-B670-DABF-47F6948E1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3A0EE89-60BE-486F-A531-67687DB852B7}"/>
              </a:ext>
            </a:extLst>
          </p:cNvPr>
          <p:cNvSpPr>
            <a:spLocks noGrp="1"/>
          </p:cNvSpPr>
          <p:nvPr>
            <p:ph type="dt" sz="half" idx="10"/>
          </p:nvPr>
        </p:nvSpPr>
        <p:spPr/>
        <p:txBody>
          <a:bodyPr/>
          <a:lstStyle/>
          <a:p>
            <a:fld id="{AD3C3AD6-729F-4D31-9583-EBE3FD049FAF}" type="datetimeFigureOut">
              <a:rPr lang="es-CL" smtClean="0"/>
              <a:t>07-07-2023</a:t>
            </a:fld>
            <a:endParaRPr lang="es-CL"/>
          </a:p>
        </p:txBody>
      </p:sp>
      <p:sp>
        <p:nvSpPr>
          <p:cNvPr id="6" name="Marcador de pie de página 5">
            <a:extLst>
              <a:ext uri="{FF2B5EF4-FFF2-40B4-BE49-F238E27FC236}">
                <a16:creationId xmlns:a16="http://schemas.microsoft.com/office/drawing/2014/main" id="{D6CCC9A4-1354-9761-120B-1034A68F7AE1}"/>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A346BA19-5FBC-0CE4-B88B-EF96A2549308}"/>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919668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8D2641-D3EC-D7B7-BE8A-C03B77698B8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009341B4-A54D-BB16-4E58-C932088B2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FF9B00CC-ED8E-D3D4-7E67-7774034DA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59C6E7-B43F-594B-1748-6593F676C885}"/>
              </a:ext>
            </a:extLst>
          </p:cNvPr>
          <p:cNvSpPr>
            <a:spLocks noGrp="1"/>
          </p:cNvSpPr>
          <p:nvPr>
            <p:ph type="dt" sz="half" idx="10"/>
          </p:nvPr>
        </p:nvSpPr>
        <p:spPr/>
        <p:txBody>
          <a:bodyPr/>
          <a:lstStyle/>
          <a:p>
            <a:fld id="{AD3C3AD6-729F-4D31-9583-EBE3FD049FAF}" type="datetimeFigureOut">
              <a:rPr lang="es-CL" smtClean="0"/>
              <a:t>07-07-2023</a:t>
            </a:fld>
            <a:endParaRPr lang="es-CL"/>
          </a:p>
        </p:txBody>
      </p:sp>
      <p:sp>
        <p:nvSpPr>
          <p:cNvPr id="6" name="Marcador de pie de página 5">
            <a:extLst>
              <a:ext uri="{FF2B5EF4-FFF2-40B4-BE49-F238E27FC236}">
                <a16:creationId xmlns:a16="http://schemas.microsoft.com/office/drawing/2014/main" id="{20463A16-9DB6-FDA4-3EA2-41582195577F}"/>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B7AE03F7-B1BB-4062-2AE5-8E3C32F2225A}"/>
              </a:ext>
            </a:extLst>
          </p:cNvPr>
          <p:cNvSpPr>
            <a:spLocks noGrp="1"/>
          </p:cNvSpPr>
          <p:nvPr>
            <p:ph type="sldNum" sz="quarter" idx="12"/>
          </p:nvPr>
        </p:nvSpPr>
        <p:spPr/>
        <p:txBody>
          <a:bodyPr/>
          <a:lstStyle/>
          <a:p>
            <a:fld id="{DB4343CC-302A-42E2-AA13-67DF261FBA7F}" type="slidenum">
              <a:rPr lang="es-CL" smtClean="0"/>
              <a:t>‹Nº›</a:t>
            </a:fld>
            <a:endParaRPr lang="es-CL"/>
          </a:p>
        </p:txBody>
      </p:sp>
    </p:spTree>
    <p:extLst>
      <p:ext uri="{BB962C8B-B14F-4D97-AF65-F5344CB8AC3E}">
        <p14:creationId xmlns:p14="http://schemas.microsoft.com/office/powerpoint/2010/main" val="25512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7C5605C-AA7A-1576-6AD3-59034E16B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B9903FC7-5DEB-6AE2-5FE9-76F59BA22B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2AA0190A-7790-C94D-62CC-E797112217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3C3AD6-729F-4D31-9583-EBE3FD049FAF}" type="datetimeFigureOut">
              <a:rPr lang="es-CL" smtClean="0"/>
              <a:t>07-07-2023</a:t>
            </a:fld>
            <a:endParaRPr lang="es-CL"/>
          </a:p>
        </p:txBody>
      </p:sp>
      <p:sp>
        <p:nvSpPr>
          <p:cNvPr id="5" name="Marcador de pie de página 4">
            <a:extLst>
              <a:ext uri="{FF2B5EF4-FFF2-40B4-BE49-F238E27FC236}">
                <a16:creationId xmlns:a16="http://schemas.microsoft.com/office/drawing/2014/main" id="{6AE45B8D-B6BE-9DD7-E69D-E7E12666E4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2702DBFA-3679-8831-4B0A-25E491552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343CC-302A-42E2-AA13-67DF261FBA7F}" type="slidenum">
              <a:rPr lang="es-CL" smtClean="0"/>
              <a:t>‹Nº›</a:t>
            </a:fld>
            <a:endParaRPr lang="es-CL"/>
          </a:p>
        </p:txBody>
      </p:sp>
    </p:spTree>
    <p:extLst>
      <p:ext uri="{BB962C8B-B14F-4D97-AF65-F5344CB8AC3E}">
        <p14:creationId xmlns:p14="http://schemas.microsoft.com/office/powerpoint/2010/main" val="2283839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pic>
        <p:nvPicPr>
          <p:cNvPr id="104" name="Google Shape;104;p16"/>
          <p:cNvPicPr preferRelativeResize="0"/>
          <p:nvPr/>
        </p:nvPicPr>
        <p:blipFill rotWithShape="1">
          <a:blip r:embed="rId6">
            <a:alphaModFix/>
          </a:blip>
          <a:srcRect/>
          <a:stretch/>
        </p:blipFill>
        <p:spPr>
          <a:xfrm>
            <a:off x="0" y="6604000"/>
            <a:ext cx="9143996" cy="254000"/>
          </a:xfrm>
          <a:prstGeom prst="rect">
            <a:avLst/>
          </a:prstGeom>
          <a:noFill/>
          <a:ln>
            <a:noFill/>
          </a:ln>
        </p:spPr>
      </p:pic>
      <p:pic>
        <p:nvPicPr>
          <p:cNvPr id="105" name="Google Shape;105;p16"/>
          <p:cNvPicPr preferRelativeResize="0"/>
          <p:nvPr/>
        </p:nvPicPr>
        <p:blipFill rotWithShape="1">
          <a:blip r:embed="rId7">
            <a:alphaModFix/>
          </a:blip>
          <a:srcRect/>
          <a:stretch/>
        </p:blipFill>
        <p:spPr>
          <a:xfrm>
            <a:off x="9360363" y="67331"/>
            <a:ext cx="1958404" cy="553356"/>
          </a:xfrm>
          <a:prstGeom prst="rect">
            <a:avLst/>
          </a:prstGeom>
          <a:noFill/>
          <a:ln>
            <a:noFill/>
          </a:ln>
        </p:spPr>
      </p:pic>
      <p:pic>
        <p:nvPicPr>
          <p:cNvPr id="106" name="Google Shape;106;p16"/>
          <p:cNvPicPr preferRelativeResize="0"/>
          <p:nvPr/>
        </p:nvPicPr>
        <p:blipFill rotWithShape="1">
          <a:blip r:embed="rId8">
            <a:alphaModFix/>
          </a:blip>
          <a:srcRect/>
          <a:stretch/>
        </p:blipFill>
        <p:spPr>
          <a:xfrm>
            <a:off x="0" y="0"/>
            <a:ext cx="7012317" cy="649936"/>
          </a:xfrm>
          <a:prstGeom prst="rect">
            <a:avLst/>
          </a:prstGeom>
          <a:noFill/>
          <a:ln>
            <a:noFill/>
          </a:ln>
        </p:spPr>
      </p:pic>
      <p:sp>
        <p:nvSpPr>
          <p:cNvPr id="107" name="Google Shape;107;p16"/>
          <p:cNvSpPr txBox="1">
            <a:spLocks noGrp="1"/>
          </p:cNvSpPr>
          <p:nvPr>
            <p:ph type="title"/>
          </p:nvPr>
        </p:nvSpPr>
        <p:spPr>
          <a:xfrm>
            <a:off x="9049" y="4519"/>
            <a:ext cx="8860500" cy="634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2400"/>
              <a:buFont typeface="Calibri"/>
              <a:buNone/>
              <a:defRPr sz="2400" b="0" i="0" u="none" strike="noStrike" cap="none">
                <a:solidFill>
                  <a:schemeClr val="l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8" name="Google Shape;108;p16"/>
          <p:cNvSpPr txBox="1">
            <a:spLocks noGrp="1"/>
          </p:cNvSpPr>
          <p:nvPr>
            <p:ph type="body" idx="1"/>
          </p:nvPr>
        </p:nvSpPr>
        <p:spPr>
          <a:xfrm>
            <a:off x="335360" y="980728"/>
            <a:ext cx="10972800" cy="452610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2pPr>
            <a:lvl3pPr marL="1371600" marR="0" lvl="2" indent="-317500"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Google Shape;109;p16"/>
          <p:cNvSpPr txBox="1">
            <a:spLocks noGrp="1"/>
          </p:cNvSpPr>
          <p:nvPr>
            <p:ph type="dt" idx="10"/>
          </p:nvPr>
        </p:nvSpPr>
        <p:spPr>
          <a:xfrm>
            <a:off x="47328" y="6669360"/>
            <a:ext cx="2844900" cy="149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6"/>
          <p:cNvSpPr txBox="1">
            <a:spLocks noGrp="1"/>
          </p:cNvSpPr>
          <p:nvPr>
            <p:ph type="ftr" idx="11"/>
          </p:nvPr>
        </p:nvSpPr>
        <p:spPr>
          <a:xfrm>
            <a:off x="4165600" y="6669360"/>
            <a:ext cx="3860700" cy="149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5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6"/>
          <p:cNvSpPr txBox="1">
            <a:spLocks noGrp="1"/>
          </p:cNvSpPr>
          <p:nvPr>
            <p:ph type="sldNum" idx="12"/>
          </p:nvPr>
        </p:nvSpPr>
        <p:spPr>
          <a:xfrm>
            <a:off x="9264352" y="6669360"/>
            <a:ext cx="2844900" cy="149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1" i="0" u="none" strike="noStrike" cap="none">
                <a:solidFill>
                  <a:srgbClr val="FFFFFF"/>
                </a:solidFill>
                <a:latin typeface="Calibri"/>
                <a:ea typeface="Calibri"/>
                <a:cs typeface="Calibri"/>
                <a:sym typeface="Calibri"/>
              </a:defRPr>
            </a:lvl1pPr>
            <a:lvl2pPr marL="0" marR="0" lvl="1" indent="0" algn="r" rtl="0">
              <a:spcBef>
                <a:spcPts val="0"/>
              </a:spcBef>
              <a:buNone/>
              <a:defRPr sz="1050" b="1" i="0" u="none" strike="noStrike" cap="none">
                <a:solidFill>
                  <a:srgbClr val="FFFFFF"/>
                </a:solidFill>
                <a:latin typeface="Calibri"/>
                <a:ea typeface="Calibri"/>
                <a:cs typeface="Calibri"/>
                <a:sym typeface="Calibri"/>
              </a:defRPr>
            </a:lvl2pPr>
            <a:lvl3pPr marL="0" marR="0" lvl="2" indent="0" algn="r" rtl="0">
              <a:spcBef>
                <a:spcPts val="0"/>
              </a:spcBef>
              <a:buNone/>
              <a:defRPr sz="1050" b="1" i="0" u="none" strike="noStrike" cap="none">
                <a:solidFill>
                  <a:srgbClr val="FFFFFF"/>
                </a:solidFill>
                <a:latin typeface="Calibri"/>
                <a:ea typeface="Calibri"/>
                <a:cs typeface="Calibri"/>
                <a:sym typeface="Calibri"/>
              </a:defRPr>
            </a:lvl3pPr>
            <a:lvl4pPr marL="0" marR="0" lvl="3" indent="0" algn="r" rtl="0">
              <a:spcBef>
                <a:spcPts val="0"/>
              </a:spcBef>
              <a:buNone/>
              <a:defRPr sz="1050" b="1" i="0" u="none" strike="noStrike" cap="none">
                <a:solidFill>
                  <a:srgbClr val="FFFFFF"/>
                </a:solidFill>
                <a:latin typeface="Calibri"/>
                <a:ea typeface="Calibri"/>
                <a:cs typeface="Calibri"/>
                <a:sym typeface="Calibri"/>
              </a:defRPr>
            </a:lvl4pPr>
            <a:lvl5pPr marL="0" marR="0" lvl="4" indent="0" algn="r" rtl="0">
              <a:spcBef>
                <a:spcPts val="0"/>
              </a:spcBef>
              <a:buNone/>
              <a:defRPr sz="1050" b="1" i="0" u="none" strike="noStrike" cap="none">
                <a:solidFill>
                  <a:srgbClr val="FFFFFF"/>
                </a:solidFill>
                <a:latin typeface="Calibri"/>
                <a:ea typeface="Calibri"/>
                <a:cs typeface="Calibri"/>
                <a:sym typeface="Calibri"/>
              </a:defRPr>
            </a:lvl5pPr>
            <a:lvl6pPr marL="0" marR="0" lvl="5" indent="0" algn="r" rtl="0">
              <a:spcBef>
                <a:spcPts val="0"/>
              </a:spcBef>
              <a:buNone/>
              <a:defRPr sz="1050" b="1" i="0" u="none" strike="noStrike" cap="none">
                <a:solidFill>
                  <a:srgbClr val="FFFFFF"/>
                </a:solidFill>
                <a:latin typeface="Calibri"/>
                <a:ea typeface="Calibri"/>
                <a:cs typeface="Calibri"/>
                <a:sym typeface="Calibri"/>
              </a:defRPr>
            </a:lvl6pPr>
            <a:lvl7pPr marL="0" marR="0" lvl="6" indent="0" algn="r" rtl="0">
              <a:spcBef>
                <a:spcPts val="0"/>
              </a:spcBef>
              <a:buNone/>
              <a:defRPr sz="1050" b="1" i="0" u="none" strike="noStrike" cap="none">
                <a:solidFill>
                  <a:srgbClr val="FFFFFF"/>
                </a:solidFill>
                <a:latin typeface="Calibri"/>
                <a:ea typeface="Calibri"/>
                <a:cs typeface="Calibri"/>
                <a:sym typeface="Calibri"/>
              </a:defRPr>
            </a:lvl7pPr>
            <a:lvl8pPr marL="0" marR="0" lvl="7" indent="0" algn="r" rtl="0">
              <a:spcBef>
                <a:spcPts val="0"/>
              </a:spcBef>
              <a:buNone/>
              <a:defRPr sz="1050" b="1" i="0" u="none" strike="noStrike" cap="none">
                <a:solidFill>
                  <a:srgbClr val="FFFFFF"/>
                </a:solidFill>
                <a:latin typeface="Calibri"/>
                <a:ea typeface="Calibri"/>
                <a:cs typeface="Calibri"/>
                <a:sym typeface="Calibri"/>
              </a:defRPr>
            </a:lvl8pPr>
            <a:lvl9pPr marL="0" marR="0" lvl="8" indent="0" algn="r" rtl="0">
              <a:spcBef>
                <a:spcPts val="0"/>
              </a:spcBef>
              <a:buNone/>
              <a:defRPr sz="1050" b="1"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213808754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interactivechaos.com/es/manual/tutorial-de-deep-learning/impacto-del-optimizador"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hyperlink" Target="http://cs229.stanford.edu/proj2015/054_report.pdf"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hyperlink" Target="http://www.cs.toronto.edu/~tijmen/csc321/slides/lecture_slides_lec6.pdf"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hyperlink" Target="http://www.cs.toronto.edu/~tijmen/csc321/slides/lecture_slides_lec6.pdf" TargetMode="Externa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0"/>
          <p:cNvPicPr preferRelativeResize="0"/>
          <p:nvPr/>
        </p:nvPicPr>
        <p:blipFill rotWithShape="1">
          <a:blip r:embed="rId3">
            <a:alphaModFix/>
          </a:blip>
          <a:srcRect/>
          <a:stretch/>
        </p:blipFill>
        <p:spPr>
          <a:xfrm>
            <a:off x="-1392832" y="1482"/>
            <a:ext cx="6216252" cy="6595870"/>
          </a:xfrm>
          <a:prstGeom prst="rect">
            <a:avLst/>
          </a:prstGeom>
          <a:noFill/>
          <a:ln>
            <a:noFill/>
          </a:ln>
        </p:spPr>
      </p:pic>
      <p:sp>
        <p:nvSpPr>
          <p:cNvPr id="134" name="Google Shape;134;p20"/>
          <p:cNvSpPr/>
          <p:nvPr/>
        </p:nvSpPr>
        <p:spPr>
          <a:xfrm>
            <a:off x="0" y="6565900"/>
            <a:ext cx="12192000" cy="2922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5" name="Google Shape;135;p20"/>
          <p:cNvPicPr preferRelativeResize="0"/>
          <p:nvPr/>
        </p:nvPicPr>
        <p:blipFill rotWithShape="1">
          <a:blip r:embed="rId4">
            <a:alphaModFix/>
          </a:blip>
          <a:srcRect/>
          <a:stretch/>
        </p:blipFill>
        <p:spPr>
          <a:xfrm>
            <a:off x="7569200" y="406400"/>
            <a:ext cx="3060701" cy="863600"/>
          </a:xfrm>
          <a:prstGeom prst="rect">
            <a:avLst/>
          </a:prstGeom>
          <a:noFill/>
          <a:ln>
            <a:noFill/>
          </a:ln>
        </p:spPr>
      </p:pic>
      <p:sp>
        <p:nvSpPr>
          <p:cNvPr id="136" name="Google Shape;136;p20"/>
          <p:cNvSpPr/>
          <p:nvPr/>
        </p:nvSpPr>
        <p:spPr>
          <a:xfrm>
            <a:off x="9659700" y="6165300"/>
            <a:ext cx="20508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1" dirty="0">
                <a:solidFill>
                  <a:schemeClr val="dk1"/>
                </a:solidFill>
                <a:latin typeface="Calibri"/>
                <a:ea typeface="Calibri"/>
                <a:cs typeface="Calibri"/>
                <a:sym typeface="Calibri"/>
              </a:rPr>
              <a:t>JULIO 2023</a:t>
            </a:r>
            <a:endParaRPr dirty="0"/>
          </a:p>
        </p:txBody>
      </p:sp>
      <p:sp>
        <p:nvSpPr>
          <p:cNvPr id="137" name="Google Shape;137;p20"/>
          <p:cNvSpPr txBox="1"/>
          <p:nvPr/>
        </p:nvSpPr>
        <p:spPr>
          <a:xfrm>
            <a:off x="4983871" y="4414571"/>
            <a:ext cx="7047678"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MACHINE LEARNING II</a:t>
            </a:r>
          </a:p>
          <a:p>
            <a:pPr marL="0" marR="0" lvl="0" indent="0" algn="l" rtl="0">
              <a:spcBef>
                <a:spcPts val="0"/>
              </a:spcBef>
              <a:spcAft>
                <a:spcPts val="0"/>
              </a:spcAft>
              <a:buNone/>
            </a:pPr>
            <a:r>
              <a:rPr lang="en-US" b="1" dirty="0">
                <a:solidFill>
                  <a:schemeClr val="dk1"/>
                </a:solidFill>
                <a:latin typeface="Calibri"/>
                <a:ea typeface="Calibri"/>
                <a:cs typeface="Calibri"/>
                <a:sym typeface="Calibri"/>
              </a:rPr>
              <a:t>MAGÍSTER EN DATA SCIENCE</a:t>
            </a:r>
          </a:p>
          <a:p>
            <a:pPr marL="0" marR="0" lvl="0" indent="0" algn="l" rtl="0">
              <a:spcBef>
                <a:spcPts val="0"/>
              </a:spcBef>
              <a:spcAft>
                <a:spcPts val="0"/>
              </a:spcAft>
              <a:buNone/>
            </a:pPr>
            <a:endParaRPr lang="en-US" b="1"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b="1" dirty="0">
              <a:solidFill>
                <a:schemeClr val="dk1"/>
              </a:solidFill>
              <a:latin typeface="Calibri"/>
              <a:ea typeface="Calibri"/>
              <a:cs typeface="Calibri"/>
              <a:sym typeface="Calibri"/>
            </a:endParaRPr>
          </a:p>
          <a:p>
            <a:pPr marL="0" marR="0" lvl="0" indent="0" algn="l" rtl="0">
              <a:spcBef>
                <a:spcPts val="0"/>
              </a:spcBef>
              <a:spcAft>
                <a:spcPts val="0"/>
              </a:spcAft>
              <a:buNone/>
            </a:pPr>
            <a:r>
              <a:rPr lang="es-CL" sz="2400" b="1" dirty="0">
                <a:solidFill>
                  <a:schemeClr val="dk1"/>
                </a:solidFill>
                <a:latin typeface="Calibri"/>
                <a:ea typeface="Calibri"/>
                <a:cs typeface="Calibri"/>
                <a:sym typeface="Calibri"/>
              </a:rPr>
              <a:t>Jorge Alexis Castillo Sepúlveda</a:t>
            </a: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s-CL" sz="2400" b="1" dirty="0">
                <a:solidFill>
                  <a:schemeClr val="dk1"/>
                </a:solidFill>
                <a:latin typeface="Calibri"/>
                <a:ea typeface="Calibri"/>
                <a:cs typeface="Calibri"/>
                <a:sym typeface="Calibri"/>
              </a:rPr>
              <a:t>jorge.castillo.sepulveda@edu.udla.cl</a:t>
            </a: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endParaRPr sz="3600" b="1" dirty="0">
              <a:solidFill>
                <a:schemeClr val="dk1"/>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F5FB260D-D099-8AB0-8B55-6956F83F1ED1}"/>
              </a:ext>
            </a:extLst>
          </p:cNvPr>
          <p:cNvSpPr txBox="1"/>
          <p:nvPr/>
        </p:nvSpPr>
        <p:spPr>
          <a:xfrm>
            <a:off x="4823420" y="1617516"/>
            <a:ext cx="7160670" cy="2246769"/>
          </a:xfrm>
          <a:prstGeom prst="rect">
            <a:avLst/>
          </a:prstGeom>
          <a:noFill/>
        </p:spPr>
        <p:txBody>
          <a:bodyPr wrap="square" rtlCol="0">
            <a:spAutoFit/>
          </a:bodyPr>
          <a:lstStyle/>
          <a:p>
            <a:pPr algn="ctr"/>
            <a:r>
              <a:rPr lang="es-CL" sz="4400" b="1" dirty="0"/>
              <a:t>Clase 1:</a:t>
            </a:r>
          </a:p>
          <a:p>
            <a:pPr algn="ctr"/>
            <a:r>
              <a:rPr lang="es-CL" sz="3200" b="1" dirty="0"/>
              <a:t>Fundamentos del aprendizaje estadístico supervisado: función de costo y optimización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410475" y="951469"/>
            <a:ext cx="10846409" cy="5284500"/>
          </a:xfrm>
          <a:prstGeom prst="rect">
            <a:avLst/>
          </a:prstGeom>
          <a:noFill/>
          <a:ln>
            <a:noFill/>
          </a:ln>
        </p:spPr>
        <p:txBody>
          <a:bodyPr spcFirstLastPara="1" wrap="square" lIns="91425" tIns="91425" rIns="91425" bIns="91425" anchor="t" anchorCtr="0">
            <a:noAutofit/>
          </a:bodyPr>
          <a:lstStyle/>
          <a:p>
            <a:pPr marL="457200" lvl="1" indent="0">
              <a:buNone/>
            </a:pPr>
            <a:endParaRPr lang="es-CL" dirty="0"/>
          </a:p>
          <a:p>
            <a:pPr marL="0" indent="0">
              <a:buNone/>
            </a:pPr>
            <a:endParaRPr lang="es-CL" dirty="0"/>
          </a:p>
          <a:p>
            <a:pPr marL="0" indent="0">
              <a:buNone/>
            </a:pPr>
            <a:endParaRPr lang="es-CL" sz="1800" dirty="0"/>
          </a:p>
          <a:p>
            <a:pPr marL="0" indent="0">
              <a:buNone/>
            </a:pPr>
            <a:endParaRPr lang="es-CL" dirty="0"/>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sz="2000" b="1" dirty="0"/>
              <a:t>Optimización: formalización del gradiente descendiente</a:t>
            </a:r>
          </a:p>
        </p:txBody>
      </p:sp>
      <p:pic>
        <p:nvPicPr>
          <p:cNvPr id="6" name="Imagen 5">
            <a:extLst>
              <a:ext uri="{FF2B5EF4-FFF2-40B4-BE49-F238E27FC236}">
                <a16:creationId xmlns:a16="http://schemas.microsoft.com/office/drawing/2014/main" id="{643E3162-97D2-FD97-815C-C8B862F1700A}"/>
              </a:ext>
            </a:extLst>
          </p:cNvPr>
          <p:cNvPicPr>
            <a:picLocks noChangeAspect="1"/>
          </p:cNvPicPr>
          <p:nvPr/>
        </p:nvPicPr>
        <p:blipFill>
          <a:blip r:embed="rId3"/>
          <a:stretch>
            <a:fillRect/>
          </a:stretch>
        </p:blipFill>
        <p:spPr>
          <a:xfrm>
            <a:off x="839244" y="951469"/>
            <a:ext cx="7965659" cy="5178139"/>
          </a:xfrm>
          <a:prstGeom prst="rect">
            <a:avLst/>
          </a:prstGeom>
        </p:spPr>
      </p:pic>
      <p:sp>
        <p:nvSpPr>
          <p:cNvPr id="12" name="CuadroTexto 11">
            <a:extLst>
              <a:ext uri="{FF2B5EF4-FFF2-40B4-BE49-F238E27FC236}">
                <a16:creationId xmlns:a16="http://schemas.microsoft.com/office/drawing/2014/main" id="{383C48B2-C83D-F291-7847-FFB0DB168C90}"/>
              </a:ext>
            </a:extLst>
          </p:cNvPr>
          <p:cNvSpPr txBox="1"/>
          <p:nvPr/>
        </p:nvSpPr>
        <p:spPr>
          <a:xfrm>
            <a:off x="3409026" y="6263430"/>
            <a:ext cx="9401452" cy="261610"/>
          </a:xfrm>
          <a:prstGeom prst="rect">
            <a:avLst/>
          </a:prstGeom>
          <a:noFill/>
        </p:spPr>
        <p:txBody>
          <a:bodyPr wrap="square">
            <a:spAutoFit/>
          </a:bodyPr>
          <a:lstStyle/>
          <a:p>
            <a:r>
              <a:rPr lang="es-CL" sz="1100" i="1" dirty="0"/>
              <a:t>Fuente: </a:t>
            </a:r>
            <a:r>
              <a:rPr lang="es-ES" sz="1100" i="1" dirty="0"/>
              <a:t>Métodos Clásicos de Optimización para Problemas No-Lineales sin Restricciones, </a:t>
            </a:r>
            <a:r>
              <a:rPr lang="en-US" sz="1100" i="1" dirty="0"/>
              <a:t>Gonzalo Hernández Oliva, Universidad de Chile</a:t>
            </a:r>
          </a:p>
        </p:txBody>
      </p:sp>
    </p:spTree>
    <p:extLst>
      <p:ext uri="{BB962C8B-B14F-4D97-AF65-F5344CB8AC3E}">
        <p14:creationId xmlns:p14="http://schemas.microsoft.com/office/powerpoint/2010/main" val="2962040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0" y="889326"/>
            <a:ext cx="10846409" cy="5284500"/>
          </a:xfrm>
          <a:prstGeom prst="rect">
            <a:avLst/>
          </a:prstGeom>
          <a:noFill/>
          <a:ln>
            <a:noFill/>
          </a:ln>
        </p:spPr>
        <p:txBody>
          <a:bodyPr spcFirstLastPara="1" wrap="square" lIns="91425" tIns="91425" rIns="91425" bIns="91425" anchor="t" anchorCtr="0">
            <a:noAutofit/>
          </a:bodyPr>
          <a:lstStyle/>
          <a:p>
            <a:pPr marL="457200" lvl="1" indent="0">
              <a:buNone/>
            </a:pPr>
            <a:r>
              <a:rPr lang="es-MX" b="0" i="0">
                <a:solidFill>
                  <a:srgbClr val="292929"/>
                </a:solidFill>
                <a:effectLst/>
                <a:latin typeface="source-serif-pro"/>
              </a:rPr>
              <a:t>Dada una función de pérdida </a:t>
            </a:r>
            <a:r>
              <a:rPr lang="es-MX" b="1" i="0">
                <a:solidFill>
                  <a:srgbClr val="292929"/>
                </a:solidFill>
                <a:effectLst/>
                <a:latin typeface="source-serif-pro"/>
              </a:rPr>
              <a:t>L</a:t>
            </a:r>
            <a:r>
              <a:rPr lang="es-MX" b="0" i="0">
                <a:solidFill>
                  <a:srgbClr val="292929"/>
                </a:solidFill>
                <a:effectLst/>
                <a:latin typeface="source-serif-pro"/>
              </a:rPr>
              <a:t> que depende de los pesos </a:t>
            </a:r>
            <a:r>
              <a:rPr lang="es-MX" b="1" i="0">
                <a:solidFill>
                  <a:srgbClr val="292929"/>
                </a:solidFill>
                <a:effectLst/>
                <a:latin typeface="source-serif-pro"/>
              </a:rPr>
              <a:t>w1, …, wn</a:t>
            </a:r>
            <a:r>
              <a:rPr lang="es-MX" b="0" i="0">
                <a:solidFill>
                  <a:srgbClr val="292929"/>
                </a:solidFill>
                <a:effectLst/>
                <a:latin typeface="source-serif-pro"/>
              </a:rPr>
              <a:t>, al estar situado en una combinación de pesos en particular, la idea es generar un proceso que converja a una combinación óptima. Es decir, debemos encontrar una sucesión de combinaciones que asegure este proceso. Por la sección anterior, se deduce que se debe ir actualizando en función del gradiente, esto es, la sucesión del algoritmo del gradiente descendiente está dada por:</a:t>
            </a:r>
            <a:endParaRPr lang="es-CL" dirty="0"/>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sz="2000" b="1" dirty="0"/>
              <a:t>Algoritmo del gradiente descendiente</a:t>
            </a:r>
          </a:p>
        </p:txBody>
      </p:sp>
      <p:pic>
        <p:nvPicPr>
          <p:cNvPr id="3" name="Imagen 2">
            <a:extLst>
              <a:ext uri="{FF2B5EF4-FFF2-40B4-BE49-F238E27FC236}">
                <a16:creationId xmlns:a16="http://schemas.microsoft.com/office/drawing/2014/main" id="{618C6221-E99A-62DD-AEC8-D832E5752B01}"/>
              </a:ext>
            </a:extLst>
          </p:cNvPr>
          <p:cNvPicPr>
            <a:picLocks noChangeAspect="1"/>
          </p:cNvPicPr>
          <p:nvPr/>
        </p:nvPicPr>
        <p:blipFill>
          <a:blip r:embed="rId3"/>
          <a:stretch>
            <a:fillRect/>
          </a:stretch>
        </p:blipFill>
        <p:spPr>
          <a:xfrm>
            <a:off x="4208766" y="2590892"/>
            <a:ext cx="2428875" cy="628650"/>
          </a:xfrm>
          <a:prstGeom prst="rect">
            <a:avLst/>
          </a:prstGeom>
        </p:spPr>
      </p:pic>
      <p:sp>
        <p:nvSpPr>
          <p:cNvPr id="4" name="CuadroTexto 3">
            <a:extLst>
              <a:ext uri="{FF2B5EF4-FFF2-40B4-BE49-F238E27FC236}">
                <a16:creationId xmlns:a16="http://schemas.microsoft.com/office/drawing/2014/main" id="{F045626D-1AC4-8096-1838-F19C71682E1D}"/>
              </a:ext>
            </a:extLst>
          </p:cNvPr>
          <p:cNvSpPr txBox="1"/>
          <p:nvPr/>
        </p:nvSpPr>
        <p:spPr>
          <a:xfrm>
            <a:off x="488272" y="4043945"/>
            <a:ext cx="10670959" cy="1754326"/>
          </a:xfrm>
          <a:prstGeom prst="rect">
            <a:avLst/>
          </a:prstGeom>
          <a:noFill/>
        </p:spPr>
        <p:txBody>
          <a:bodyPr wrap="square" rtlCol="0">
            <a:spAutoFit/>
          </a:bodyPr>
          <a:lstStyle/>
          <a:p>
            <a:r>
              <a:rPr lang="es-MX" b="0" i="0" dirty="0">
                <a:solidFill>
                  <a:srgbClr val="292929"/>
                </a:solidFill>
                <a:effectLst/>
                <a:latin typeface="source-serif-pro"/>
              </a:rPr>
              <a:t>El valor </a:t>
            </a:r>
            <a:r>
              <a:rPr lang="es-MX" b="1" i="0" dirty="0">
                <a:solidFill>
                  <a:srgbClr val="292929"/>
                </a:solidFill>
                <a:effectLst/>
                <a:latin typeface="source-serif-pro"/>
              </a:rPr>
              <a:t>α (</a:t>
            </a:r>
            <a:r>
              <a:rPr lang="es-MX" b="0" i="0" dirty="0" err="1">
                <a:solidFill>
                  <a:srgbClr val="292929"/>
                </a:solidFill>
                <a:effectLst/>
                <a:latin typeface="source-serif-pro"/>
              </a:rPr>
              <a:t>alpha</a:t>
            </a:r>
            <a:r>
              <a:rPr lang="es-MX" b="0" i="0" dirty="0">
                <a:solidFill>
                  <a:srgbClr val="292929"/>
                </a:solidFill>
                <a:effectLst/>
                <a:latin typeface="source-serif-pro"/>
              </a:rPr>
              <a:t>) que aparece en la formulación es el tamaño de paso del algoritmo y es conocido como </a:t>
            </a:r>
            <a:r>
              <a:rPr lang="es-MX" b="1" i="0" dirty="0">
                <a:solidFill>
                  <a:srgbClr val="292929"/>
                </a:solidFill>
                <a:effectLst/>
                <a:latin typeface="source-serif-pro"/>
              </a:rPr>
              <a:t>tasa de aprendizaje</a:t>
            </a:r>
            <a:r>
              <a:rPr lang="es-MX" b="0" i="0" dirty="0">
                <a:solidFill>
                  <a:srgbClr val="292929"/>
                </a:solidFill>
                <a:effectLst/>
                <a:latin typeface="source-serif-pro"/>
              </a:rPr>
              <a:t>. Si este valor es pequeño, el algoritmo puede ser muy lento. Por otro lado, si es grande, entonces el algoritmo puede </a:t>
            </a:r>
            <a:r>
              <a:rPr lang="es-MX" b="0" i="0" dirty="0" err="1">
                <a:solidFill>
                  <a:srgbClr val="292929"/>
                </a:solidFill>
                <a:effectLst/>
                <a:latin typeface="source-serif-pro"/>
              </a:rPr>
              <a:t>diverger</a:t>
            </a:r>
            <a:r>
              <a:rPr lang="es-MX" b="0" i="0" dirty="0">
                <a:solidFill>
                  <a:srgbClr val="292929"/>
                </a:solidFill>
                <a:effectLst/>
                <a:latin typeface="source-serif-pro"/>
              </a:rPr>
              <a:t> fácilmente. Para determinar su valor correcto, se realiza un proceso llamado</a:t>
            </a:r>
            <a:r>
              <a:rPr lang="es-MX" b="1" i="0" dirty="0">
                <a:solidFill>
                  <a:srgbClr val="292929"/>
                </a:solidFill>
                <a:effectLst/>
                <a:latin typeface="source-serif-pro"/>
              </a:rPr>
              <a:t> optimización de </a:t>
            </a:r>
            <a:r>
              <a:rPr lang="es-MX" b="1" i="0" dirty="0" err="1">
                <a:solidFill>
                  <a:srgbClr val="292929"/>
                </a:solidFill>
                <a:effectLst/>
                <a:latin typeface="source-serif-pro"/>
              </a:rPr>
              <a:t>hiperparámetros</a:t>
            </a:r>
            <a:r>
              <a:rPr lang="es-MX" b="0" i="0" dirty="0">
                <a:solidFill>
                  <a:srgbClr val="292929"/>
                </a:solidFill>
                <a:effectLst/>
                <a:latin typeface="source-serif-pro"/>
              </a:rPr>
              <a:t>, en donde éste y otros valores más deben ser encontrados usando algún método de búsqueda (por grilla (</a:t>
            </a:r>
            <a:r>
              <a:rPr lang="es-MX" b="0" i="0" dirty="0" err="1">
                <a:solidFill>
                  <a:srgbClr val="292929"/>
                </a:solidFill>
                <a:effectLst/>
                <a:latin typeface="source-serif-pro"/>
              </a:rPr>
              <a:t>grid</a:t>
            </a:r>
            <a:r>
              <a:rPr lang="es-MX" b="0" i="0" dirty="0">
                <a:solidFill>
                  <a:srgbClr val="292929"/>
                </a:solidFill>
                <a:effectLst/>
                <a:latin typeface="source-serif-pro"/>
              </a:rPr>
              <a:t> </a:t>
            </a:r>
            <a:r>
              <a:rPr lang="es-MX" b="0" i="0" dirty="0" err="1">
                <a:solidFill>
                  <a:srgbClr val="292929"/>
                </a:solidFill>
                <a:effectLst/>
                <a:latin typeface="source-serif-pro"/>
              </a:rPr>
              <a:t>search</a:t>
            </a:r>
            <a:r>
              <a:rPr lang="es-MX" b="0" i="0" dirty="0">
                <a:solidFill>
                  <a:srgbClr val="292929"/>
                </a:solidFill>
                <a:effectLst/>
                <a:latin typeface="source-serif-pro"/>
              </a:rPr>
              <a:t>), aleatorio (</a:t>
            </a:r>
            <a:r>
              <a:rPr lang="es-MX" b="0" i="0" dirty="0" err="1">
                <a:solidFill>
                  <a:srgbClr val="292929"/>
                </a:solidFill>
                <a:effectLst/>
                <a:latin typeface="source-serif-pro"/>
              </a:rPr>
              <a:t>random</a:t>
            </a:r>
            <a:r>
              <a:rPr lang="es-MX" b="0" i="0" dirty="0">
                <a:solidFill>
                  <a:srgbClr val="292929"/>
                </a:solidFill>
                <a:effectLst/>
                <a:latin typeface="source-serif-pro"/>
              </a:rPr>
              <a:t> </a:t>
            </a:r>
            <a:r>
              <a:rPr lang="es-MX" b="0" i="0" dirty="0" err="1">
                <a:solidFill>
                  <a:srgbClr val="292929"/>
                </a:solidFill>
                <a:effectLst/>
                <a:latin typeface="source-serif-pro"/>
              </a:rPr>
              <a:t>search</a:t>
            </a:r>
            <a:r>
              <a:rPr lang="es-MX" b="0" i="0" dirty="0">
                <a:solidFill>
                  <a:srgbClr val="292929"/>
                </a:solidFill>
                <a:effectLst/>
                <a:latin typeface="source-serif-pro"/>
              </a:rPr>
              <a:t>) u optimización bayesiana). Esto lo veremos hacia el final del curso</a:t>
            </a:r>
            <a:endParaRPr lang="en-US" dirty="0"/>
          </a:p>
        </p:txBody>
      </p:sp>
    </p:spTree>
    <p:extLst>
      <p:ext uri="{BB962C8B-B14F-4D97-AF65-F5344CB8AC3E}">
        <p14:creationId xmlns:p14="http://schemas.microsoft.com/office/powerpoint/2010/main" val="1247713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1" y="898204"/>
            <a:ext cx="5007006" cy="5284500"/>
          </a:xfrm>
          <a:prstGeom prst="rect">
            <a:avLst/>
          </a:prstGeom>
          <a:noFill/>
          <a:ln>
            <a:noFill/>
          </a:ln>
        </p:spPr>
        <p:txBody>
          <a:bodyPr spcFirstLastPara="1" wrap="square" lIns="91425" tIns="91425" rIns="91425" bIns="91425" anchor="t" anchorCtr="0">
            <a:noAutofit/>
          </a:bodyPr>
          <a:lstStyle/>
          <a:p>
            <a:pPr marL="457200" lvl="1" indent="0">
              <a:buNone/>
            </a:pPr>
            <a:r>
              <a:rPr lang="es-MX" b="0" i="0" dirty="0">
                <a:solidFill>
                  <a:srgbClr val="292929"/>
                </a:solidFill>
                <a:effectLst/>
                <a:latin typeface="source-serif-pro"/>
              </a:rPr>
              <a:t>En el caso de la regresión lineal, la función de costo que está dada por el error cuadrático medio, genera un paraboloide en 3 dimensiones que depende de los pesos </a:t>
            </a:r>
            <a:r>
              <a:rPr lang="es-MX" b="1" i="0" dirty="0">
                <a:solidFill>
                  <a:srgbClr val="292929"/>
                </a:solidFill>
                <a:effectLst/>
                <a:latin typeface="source-serif-pro"/>
              </a:rPr>
              <a:t>w0 </a:t>
            </a:r>
            <a:r>
              <a:rPr lang="es-MX" b="0" i="0" dirty="0">
                <a:solidFill>
                  <a:srgbClr val="292929"/>
                </a:solidFill>
                <a:effectLst/>
                <a:latin typeface="source-serif-pro"/>
              </a:rPr>
              <a:t>y </a:t>
            </a:r>
            <a:r>
              <a:rPr lang="es-MX" b="1" i="0" dirty="0">
                <a:solidFill>
                  <a:srgbClr val="292929"/>
                </a:solidFill>
                <a:effectLst/>
                <a:latin typeface="source-serif-pro"/>
              </a:rPr>
              <a:t>w1 </a:t>
            </a:r>
            <a:r>
              <a:rPr lang="es-MX" b="0" i="0" dirty="0">
                <a:solidFill>
                  <a:srgbClr val="292929"/>
                </a:solidFill>
                <a:effectLst/>
                <a:latin typeface="source-serif-pro"/>
              </a:rPr>
              <a:t>que son el coeficiente de posición y la pendiente, respectivamente. A medida que se aplica el algoritmo, el modelo dado por la recta se va ajustando a los datos</a:t>
            </a:r>
          </a:p>
          <a:p>
            <a:pPr marL="457200" lvl="1" indent="0">
              <a:buNone/>
            </a:pPr>
            <a:endParaRPr lang="es-MX" dirty="0">
              <a:solidFill>
                <a:srgbClr val="292929"/>
              </a:solidFill>
              <a:latin typeface="source-serif-pro"/>
            </a:endParaRPr>
          </a:p>
          <a:p>
            <a:pPr marL="457200" lvl="1" indent="0">
              <a:buNone/>
            </a:pPr>
            <a:endParaRPr lang="es-MX" dirty="0">
              <a:solidFill>
                <a:srgbClr val="292929"/>
              </a:solidFill>
              <a:latin typeface="source-serif-pro"/>
            </a:endParaRPr>
          </a:p>
          <a:p>
            <a:pPr marL="457200" lvl="1" indent="0">
              <a:buNone/>
            </a:pPr>
            <a:r>
              <a:rPr lang="es-MX" dirty="0">
                <a:solidFill>
                  <a:srgbClr val="292929"/>
                </a:solidFill>
                <a:latin typeface="source-serif-pro"/>
              </a:rPr>
              <a:t>¿Basta con esto?</a:t>
            </a:r>
          </a:p>
          <a:p>
            <a:pPr marL="457200" lvl="1" indent="0">
              <a:buNone/>
            </a:pPr>
            <a:r>
              <a:rPr lang="es-MX" dirty="0">
                <a:solidFill>
                  <a:srgbClr val="292929"/>
                </a:solidFill>
                <a:latin typeface="source-serif-pro"/>
              </a:rPr>
              <a:t>¿Qué problemas podrían existir?</a:t>
            </a:r>
          </a:p>
          <a:p>
            <a:pPr marL="457200" lvl="1" indent="0">
              <a:buNone/>
            </a:pPr>
            <a:r>
              <a:rPr lang="es-MX" dirty="0">
                <a:solidFill>
                  <a:srgbClr val="292929"/>
                </a:solidFill>
                <a:latin typeface="source-serif-pro"/>
              </a:rPr>
              <a:t>(recordemos la metáfora de la montaña)</a:t>
            </a:r>
            <a:endParaRPr lang="es-CL" dirty="0"/>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sz="2000" b="1" dirty="0"/>
              <a:t>Algoritmo del gradiente descendiente</a:t>
            </a:r>
          </a:p>
        </p:txBody>
      </p:sp>
      <p:pic>
        <p:nvPicPr>
          <p:cNvPr id="2" name="Marcador de contenido 7" descr="Imagen que contiene texto, mapa&#10;&#10;Descripción generada automáticamente">
            <a:extLst>
              <a:ext uri="{FF2B5EF4-FFF2-40B4-BE49-F238E27FC236}">
                <a16:creationId xmlns:a16="http://schemas.microsoft.com/office/drawing/2014/main" id="{4E0ACCB1-2EEB-2329-A0DE-41F1D67FD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613" y="2414269"/>
            <a:ext cx="6356484" cy="2489623"/>
          </a:xfrm>
          <a:prstGeom prst="rect">
            <a:avLst/>
          </a:prstGeom>
        </p:spPr>
      </p:pic>
    </p:spTree>
    <p:extLst>
      <p:ext uri="{BB962C8B-B14F-4D97-AF65-F5344CB8AC3E}">
        <p14:creationId xmlns:p14="http://schemas.microsoft.com/office/powerpoint/2010/main" val="1840458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1" y="898204"/>
            <a:ext cx="6095999" cy="5284500"/>
          </a:xfrm>
          <a:prstGeom prst="rect">
            <a:avLst/>
          </a:prstGeom>
          <a:noFill/>
          <a:ln>
            <a:noFill/>
          </a:ln>
        </p:spPr>
        <p:txBody>
          <a:bodyPr spcFirstLastPara="1" wrap="square" lIns="91425" tIns="91425" rIns="91425" bIns="91425" anchor="t" anchorCtr="0">
            <a:noAutofit/>
          </a:bodyPr>
          <a:lstStyle/>
          <a:p>
            <a:pPr marL="457200" lvl="1" indent="0">
              <a:buNone/>
            </a:pPr>
            <a:r>
              <a:rPr lang="es-MX" dirty="0">
                <a:solidFill>
                  <a:srgbClr val="292929"/>
                </a:solidFill>
                <a:latin typeface="source-serif-pro"/>
              </a:rPr>
              <a:t>A priori, hay dos fuentes de problemas a la optimalidad, es decir, riesgos de que no se converja al mínimo global deseado (¿por qué se quiere hacer esto?):</a:t>
            </a:r>
          </a:p>
          <a:p>
            <a:pPr marL="742950" lvl="1" indent="-285750">
              <a:buFont typeface="Arial" panose="020B0604020202020204" pitchFamily="34" charset="0"/>
              <a:buChar char="•"/>
            </a:pPr>
            <a:r>
              <a:rPr lang="es-MX" dirty="0">
                <a:solidFill>
                  <a:srgbClr val="292929"/>
                </a:solidFill>
                <a:latin typeface="source-serif-pro"/>
              </a:rPr>
              <a:t>La tasa de aprendizaje puede ser muy chica o muy grande</a:t>
            </a:r>
          </a:p>
          <a:p>
            <a:pPr marL="1200150" lvl="2" indent="-285750">
              <a:buFont typeface="Arial" panose="020B0604020202020204" pitchFamily="34" charset="0"/>
              <a:buChar char="•"/>
            </a:pPr>
            <a:r>
              <a:rPr lang="es-MX" dirty="0">
                <a:solidFill>
                  <a:srgbClr val="292929"/>
                </a:solidFill>
                <a:latin typeface="source-serif-pro"/>
              </a:rPr>
              <a:t>Si es muy chica, el algoritmo podía no converger o demorarse demasiado</a:t>
            </a:r>
          </a:p>
          <a:p>
            <a:pPr marL="1200150" lvl="2" indent="-285750">
              <a:buFont typeface="Arial" panose="020B0604020202020204" pitchFamily="34" charset="0"/>
              <a:buChar char="•"/>
            </a:pPr>
            <a:r>
              <a:rPr lang="es-MX" dirty="0">
                <a:solidFill>
                  <a:srgbClr val="292929"/>
                </a:solidFill>
                <a:latin typeface="source-serif-pro"/>
              </a:rPr>
              <a:t>Si es muy grande, el algoritmo podía no converger</a:t>
            </a:r>
          </a:p>
          <a:p>
            <a:pPr marL="1200150" lvl="2" indent="-285750">
              <a:buFont typeface="Arial" panose="020B0604020202020204" pitchFamily="34" charset="0"/>
              <a:buChar char="•"/>
            </a:pPr>
            <a:endParaRPr lang="es-CL" dirty="0"/>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sz="2000" b="1" dirty="0"/>
              <a:t>Problemas de optimalidad</a:t>
            </a:r>
          </a:p>
        </p:txBody>
      </p:sp>
      <p:pic>
        <p:nvPicPr>
          <p:cNvPr id="5" name="Marcador de contenido 7" descr="Imagen que contiene texto, mapa&#10;&#10;Descripción generada automáticamente">
            <a:extLst>
              <a:ext uri="{FF2B5EF4-FFF2-40B4-BE49-F238E27FC236}">
                <a16:creationId xmlns:a16="http://schemas.microsoft.com/office/drawing/2014/main" id="{777FA25B-C22E-02AE-CAB8-5441DECC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960" y="3429000"/>
            <a:ext cx="3539040" cy="3192075"/>
          </a:xfrm>
          <a:prstGeom prst="rect">
            <a:avLst/>
          </a:prstGeom>
          <a:noFill/>
          <a:ln>
            <a:noFill/>
          </a:ln>
        </p:spPr>
      </p:pic>
      <p:pic>
        <p:nvPicPr>
          <p:cNvPr id="6" name="Imagen 5" descr="Imagen que contiene texto, mapa&#10;&#10;Descripción generada automáticamente">
            <a:extLst>
              <a:ext uri="{FF2B5EF4-FFF2-40B4-BE49-F238E27FC236}">
                <a16:creationId xmlns:a16="http://schemas.microsoft.com/office/drawing/2014/main" id="{EFBEADA9-A761-5CA4-BB58-13707B299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3718" y="3742125"/>
            <a:ext cx="3650238" cy="2778057"/>
          </a:xfrm>
          <a:prstGeom prst="rect">
            <a:avLst/>
          </a:prstGeom>
        </p:spPr>
      </p:pic>
      <p:pic>
        <p:nvPicPr>
          <p:cNvPr id="8" name="Imagen 7">
            <a:extLst>
              <a:ext uri="{FF2B5EF4-FFF2-40B4-BE49-F238E27FC236}">
                <a16:creationId xmlns:a16="http://schemas.microsoft.com/office/drawing/2014/main" id="{FEBBEDDC-81C0-BB87-05F7-E355BC4F9BEE}"/>
              </a:ext>
            </a:extLst>
          </p:cNvPr>
          <p:cNvPicPr>
            <a:picLocks noChangeAspect="1"/>
          </p:cNvPicPr>
          <p:nvPr/>
        </p:nvPicPr>
        <p:blipFill>
          <a:blip r:embed="rId5"/>
          <a:stretch>
            <a:fillRect/>
          </a:stretch>
        </p:blipFill>
        <p:spPr>
          <a:xfrm>
            <a:off x="6748702" y="824418"/>
            <a:ext cx="4465254" cy="2778057"/>
          </a:xfrm>
          <a:prstGeom prst="rect">
            <a:avLst/>
          </a:prstGeom>
        </p:spPr>
      </p:pic>
    </p:spTree>
    <p:extLst>
      <p:ext uri="{BB962C8B-B14F-4D97-AF65-F5344CB8AC3E}">
        <p14:creationId xmlns:p14="http://schemas.microsoft.com/office/powerpoint/2010/main" val="356128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1" y="898204"/>
            <a:ext cx="6095999" cy="5284500"/>
          </a:xfrm>
          <a:prstGeom prst="rect">
            <a:avLst/>
          </a:prstGeom>
          <a:noFill/>
          <a:ln>
            <a:noFill/>
          </a:ln>
        </p:spPr>
        <p:txBody>
          <a:bodyPr spcFirstLastPara="1" wrap="square" lIns="91425" tIns="91425" rIns="91425" bIns="91425" anchor="t" anchorCtr="0">
            <a:noAutofit/>
          </a:bodyPr>
          <a:lstStyle/>
          <a:p>
            <a:pPr marL="742950" lvl="1" indent="-285750">
              <a:buFont typeface="Arial" panose="020B0604020202020204" pitchFamily="34" charset="0"/>
              <a:buChar char="•"/>
            </a:pPr>
            <a:r>
              <a:rPr lang="es-MX" dirty="0">
                <a:solidFill>
                  <a:srgbClr val="292929"/>
                </a:solidFill>
                <a:latin typeface="source-serif-pro"/>
              </a:rPr>
              <a:t>La función de costo puede ser no convexa, por lo que hay riesgos de converger a un mínimo local</a:t>
            </a:r>
          </a:p>
          <a:p>
            <a:pPr marL="1200150" lvl="2" indent="-285750">
              <a:buFont typeface="Arial" panose="020B0604020202020204" pitchFamily="34" charset="0"/>
              <a:buChar char="•"/>
            </a:pPr>
            <a:r>
              <a:rPr lang="es-MX" dirty="0">
                <a:solidFill>
                  <a:srgbClr val="292929"/>
                </a:solidFill>
                <a:latin typeface="source-serif-pro"/>
              </a:rPr>
              <a:t>Tienen que existir estrategias para salir de este mínimo local. Para ello, se tiene el concepto de </a:t>
            </a:r>
            <a:r>
              <a:rPr lang="es-MX" b="1" dirty="0" err="1">
                <a:solidFill>
                  <a:srgbClr val="292929"/>
                </a:solidFill>
                <a:latin typeface="source-serif-pro"/>
              </a:rPr>
              <a:t>momentum</a:t>
            </a:r>
            <a:endParaRPr lang="es-MX" b="1" dirty="0">
              <a:solidFill>
                <a:srgbClr val="292929"/>
              </a:solidFill>
              <a:latin typeface="source-serif-pro"/>
            </a:endParaRPr>
          </a:p>
          <a:p>
            <a:pPr marL="742950" lvl="1" indent="-285750">
              <a:buFont typeface="Arial" panose="020B0604020202020204" pitchFamily="34" charset="0"/>
              <a:buChar char="•"/>
            </a:pPr>
            <a:r>
              <a:rPr lang="es-MX" dirty="0">
                <a:solidFill>
                  <a:srgbClr val="292929"/>
                </a:solidFill>
                <a:latin typeface="source-serif-pro"/>
              </a:rPr>
              <a:t>Modificar el tamaño de paso también puede ser una opción</a:t>
            </a:r>
          </a:p>
          <a:p>
            <a:pPr marL="742950" lvl="1" indent="-285750">
              <a:buFont typeface="Arial" panose="020B0604020202020204" pitchFamily="34" charset="0"/>
              <a:buChar char="•"/>
            </a:pPr>
            <a:endParaRPr lang="es-MX" dirty="0">
              <a:solidFill>
                <a:srgbClr val="292929"/>
              </a:solidFill>
              <a:latin typeface="source-serif-pro"/>
            </a:endParaRPr>
          </a:p>
          <a:p>
            <a:pPr marL="742950" lvl="1" indent="-285750">
              <a:buFont typeface="Arial" panose="020B0604020202020204" pitchFamily="34" charset="0"/>
              <a:buChar char="•"/>
            </a:pPr>
            <a:r>
              <a:rPr lang="es-MX" dirty="0">
                <a:solidFill>
                  <a:srgbClr val="292929"/>
                </a:solidFill>
                <a:latin typeface="source-serif-pro"/>
              </a:rPr>
              <a:t>En resumen, Existen dos maneras de enmendar el rumbo:</a:t>
            </a:r>
          </a:p>
          <a:p>
            <a:pPr marL="742950" lvl="1" indent="-285750">
              <a:buFont typeface="Arial" panose="020B0604020202020204" pitchFamily="34" charset="0"/>
              <a:buChar char="•"/>
            </a:pPr>
            <a:endParaRPr lang="es-MX" dirty="0">
              <a:solidFill>
                <a:srgbClr val="292929"/>
              </a:solidFill>
              <a:latin typeface="source-serif-pro"/>
            </a:endParaRPr>
          </a:p>
          <a:p>
            <a:pPr marL="1200150" lvl="2" indent="-285750">
              <a:buFont typeface="Arial" panose="020B0604020202020204" pitchFamily="34" charset="0"/>
              <a:buChar char="•"/>
            </a:pPr>
            <a:r>
              <a:rPr lang="es-MX" dirty="0">
                <a:solidFill>
                  <a:srgbClr val="292929"/>
                </a:solidFill>
                <a:latin typeface="source-serif-pro"/>
              </a:rPr>
              <a:t>Agregando una “curvatura” al descenso. </a:t>
            </a:r>
          </a:p>
          <a:p>
            <a:pPr marL="742950" lvl="1" indent="-285750">
              <a:buFont typeface="Arial" panose="020B0604020202020204" pitchFamily="34" charset="0"/>
              <a:buChar char="•"/>
            </a:pPr>
            <a:endParaRPr lang="es-MX" dirty="0">
              <a:solidFill>
                <a:srgbClr val="292929"/>
              </a:solidFill>
              <a:latin typeface="source-serif-pro"/>
            </a:endParaRPr>
          </a:p>
          <a:p>
            <a:pPr marL="742950" lvl="1" indent="-285750">
              <a:buFont typeface="Arial" panose="020B0604020202020204" pitchFamily="34" charset="0"/>
              <a:buChar char="•"/>
            </a:pPr>
            <a:endParaRPr lang="es-MX" dirty="0">
              <a:solidFill>
                <a:srgbClr val="292929"/>
              </a:solidFill>
              <a:latin typeface="source-serif-pro"/>
            </a:endParaRPr>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sz="2000" b="1" dirty="0"/>
              <a:t>Problemas de optimalidad</a:t>
            </a:r>
          </a:p>
        </p:txBody>
      </p:sp>
      <p:pic>
        <p:nvPicPr>
          <p:cNvPr id="3" name="Imagen 2">
            <a:extLst>
              <a:ext uri="{FF2B5EF4-FFF2-40B4-BE49-F238E27FC236}">
                <a16:creationId xmlns:a16="http://schemas.microsoft.com/office/drawing/2014/main" id="{A8499312-D138-AC11-B9F1-08BA8A64AF71}"/>
              </a:ext>
            </a:extLst>
          </p:cNvPr>
          <p:cNvPicPr>
            <a:picLocks noChangeAspect="1"/>
          </p:cNvPicPr>
          <p:nvPr/>
        </p:nvPicPr>
        <p:blipFill>
          <a:blip r:embed="rId3"/>
          <a:stretch>
            <a:fillRect/>
          </a:stretch>
        </p:blipFill>
        <p:spPr>
          <a:xfrm>
            <a:off x="6096000" y="1671936"/>
            <a:ext cx="5988359" cy="4287860"/>
          </a:xfrm>
          <a:prstGeom prst="rect">
            <a:avLst/>
          </a:prstGeom>
        </p:spPr>
      </p:pic>
    </p:spTree>
    <p:extLst>
      <p:ext uri="{BB962C8B-B14F-4D97-AF65-F5344CB8AC3E}">
        <p14:creationId xmlns:p14="http://schemas.microsoft.com/office/powerpoint/2010/main" val="3244277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1" y="898204"/>
            <a:ext cx="6095999" cy="5284500"/>
          </a:xfrm>
          <a:prstGeom prst="rect">
            <a:avLst/>
          </a:prstGeom>
          <a:noFill/>
          <a:ln>
            <a:noFill/>
          </a:ln>
        </p:spPr>
        <p:txBody>
          <a:bodyPr spcFirstLastPara="1" wrap="square" lIns="91425" tIns="91425" rIns="91425" bIns="91425" anchor="t" anchorCtr="0">
            <a:noAutofit/>
          </a:bodyPr>
          <a:lstStyle/>
          <a:p>
            <a:pPr lvl="1"/>
            <a:r>
              <a:rPr lang="es-MX" dirty="0">
                <a:solidFill>
                  <a:srgbClr val="292929"/>
                </a:solidFill>
                <a:latin typeface="source-serif-pro"/>
              </a:rPr>
              <a:t>En resumen, existen dos maneras de enmendar el rumbo:</a:t>
            </a:r>
          </a:p>
          <a:p>
            <a:pPr lvl="1"/>
            <a:endParaRPr lang="es-MX" dirty="0">
              <a:solidFill>
                <a:srgbClr val="292929"/>
              </a:solidFill>
              <a:latin typeface="source-serif-pro"/>
            </a:endParaRPr>
          </a:p>
          <a:p>
            <a:pPr marL="742950" lvl="1" indent="-285750">
              <a:buFont typeface="Arial" panose="020B0604020202020204" pitchFamily="34" charset="0"/>
              <a:buChar char="•"/>
            </a:pPr>
            <a:r>
              <a:rPr lang="es-MX" dirty="0">
                <a:solidFill>
                  <a:srgbClr val="292929"/>
                </a:solidFill>
                <a:latin typeface="source-serif-pro"/>
              </a:rPr>
              <a:t>Agregando una “curvatura” al descenso. Es como imaginarse que se ajusta el descenso como si se estuviera bajando por la nieve haciendo snowboard. Estos son los llamados métodos de </a:t>
            </a:r>
            <a:r>
              <a:rPr lang="es-MX" b="1" dirty="0" err="1">
                <a:solidFill>
                  <a:srgbClr val="292929"/>
                </a:solidFill>
                <a:latin typeface="source-serif-pro"/>
              </a:rPr>
              <a:t>momentum</a:t>
            </a:r>
            <a:r>
              <a:rPr lang="es-MX" dirty="0">
                <a:solidFill>
                  <a:srgbClr val="292929"/>
                </a:solidFill>
                <a:latin typeface="source-serif-pro"/>
              </a:rPr>
              <a:t> y tiene ese sentido físico de ir arrastrando una cierta inercia que provoca esas “curvaturas”</a:t>
            </a:r>
          </a:p>
          <a:p>
            <a:pPr marL="742950" lvl="1" indent="-285750">
              <a:buFont typeface="Arial" panose="020B0604020202020204" pitchFamily="34" charset="0"/>
              <a:buChar char="•"/>
            </a:pPr>
            <a:r>
              <a:rPr lang="es-MX" dirty="0">
                <a:solidFill>
                  <a:srgbClr val="292929"/>
                </a:solidFill>
                <a:latin typeface="source-serif-pro"/>
              </a:rPr>
              <a:t>Que la tasa de aprendizaje sea dinámica: al generar pasos más grandes a veces y pasos más chicos otras veces, es posible que esa dinámica vaya</a:t>
            </a:r>
          </a:p>
          <a:p>
            <a:pPr marL="742950" lvl="1" indent="-285750">
              <a:buFont typeface="Arial" panose="020B0604020202020204" pitchFamily="34" charset="0"/>
              <a:buChar char="•"/>
            </a:pPr>
            <a:r>
              <a:rPr lang="es-MX" dirty="0">
                <a:solidFill>
                  <a:srgbClr val="292929"/>
                </a:solidFill>
                <a:latin typeface="source-serif-pro"/>
              </a:rPr>
              <a:t>Una mezcla de ambos enfoques.</a:t>
            </a:r>
          </a:p>
          <a:p>
            <a:pPr marL="742950" lvl="1" indent="-285750">
              <a:buFont typeface="Arial" panose="020B0604020202020204" pitchFamily="34" charset="0"/>
              <a:buChar char="•"/>
            </a:pPr>
            <a:r>
              <a:rPr lang="es-MX" dirty="0">
                <a:solidFill>
                  <a:srgbClr val="292929"/>
                </a:solidFill>
                <a:latin typeface="source-serif-pro"/>
              </a:rPr>
              <a:t>Otros enfoques (</a:t>
            </a:r>
            <a:r>
              <a:rPr lang="es-MX" dirty="0" err="1">
                <a:solidFill>
                  <a:srgbClr val="292929"/>
                </a:solidFill>
                <a:latin typeface="source-serif-pro"/>
              </a:rPr>
              <a:t>batch</a:t>
            </a:r>
            <a:r>
              <a:rPr lang="es-MX" dirty="0">
                <a:solidFill>
                  <a:srgbClr val="292929"/>
                </a:solidFill>
                <a:latin typeface="source-serif-pro"/>
              </a:rPr>
              <a:t>)</a:t>
            </a:r>
          </a:p>
          <a:p>
            <a:pPr lvl="1"/>
            <a:endParaRPr lang="es-MX" dirty="0">
              <a:solidFill>
                <a:srgbClr val="292929"/>
              </a:solidFill>
              <a:latin typeface="source-serif-pro"/>
            </a:endParaRPr>
          </a:p>
          <a:p>
            <a:pPr marL="742950" lvl="1" indent="-285750">
              <a:buFont typeface="Arial" panose="020B0604020202020204" pitchFamily="34" charset="0"/>
              <a:buChar char="•"/>
            </a:pPr>
            <a:endParaRPr lang="es-MX" dirty="0">
              <a:solidFill>
                <a:srgbClr val="292929"/>
              </a:solidFill>
              <a:latin typeface="source-serif-pro"/>
            </a:endParaRPr>
          </a:p>
          <a:p>
            <a:pPr marL="742950" lvl="1" indent="-285750">
              <a:buFont typeface="Arial" panose="020B0604020202020204" pitchFamily="34" charset="0"/>
              <a:buChar char="•"/>
            </a:pPr>
            <a:endParaRPr lang="es-MX" dirty="0">
              <a:solidFill>
                <a:srgbClr val="292929"/>
              </a:solidFill>
              <a:latin typeface="source-serif-pro"/>
            </a:endParaRPr>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sz="2000" b="1" dirty="0"/>
              <a:t>Problemas de optimalidad</a:t>
            </a:r>
          </a:p>
        </p:txBody>
      </p:sp>
      <p:pic>
        <p:nvPicPr>
          <p:cNvPr id="4" name="Imagen 3">
            <a:extLst>
              <a:ext uri="{FF2B5EF4-FFF2-40B4-BE49-F238E27FC236}">
                <a16:creationId xmlns:a16="http://schemas.microsoft.com/office/drawing/2014/main" id="{9FDE743B-7D65-09C6-83CF-F7583D505CA5}"/>
              </a:ext>
            </a:extLst>
          </p:cNvPr>
          <p:cNvPicPr>
            <a:picLocks noChangeAspect="1"/>
          </p:cNvPicPr>
          <p:nvPr/>
        </p:nvPicPr>
        <p:blipFill>
          <a:blip r:embed="rId3"/>
          <a:stretch>
            <a:fillRect/>
          </a:stretch>
        </p:blipFill>
        <p:spPr>
          <a:xfrm>
            <a:off x="6179968" y="1847198"/>
            <a:ext cx="5680599" cy="3386511"/>
          </a:xfrm>
          <a:prstGeom prst="rect">
            <a:avLst/>
          </a:prstGeom>
        </p:spPr>
      </p:pic>
    </p:spTree>
    <p:extLst>
      <p:ext uri="{BB962C8B-B14F-4D97-AF65-F5344CB8AC3E}">
        <p14:creationId xmlns:p14="http://schemas.microsoft.com/office/powerpoint/2010/main" val="423979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1" y="898204"/>
            <a:ext cx="6095999" cy="5284500"/>
          </a:xfrm>
          <a:prstGeom prst="rect">
            <a:avLst/>
          </a:prstGeom>
          <a:noFill/>
          <a:ln>
            <a:noFill/>
          </a:ln>
        </p:spPr>
        <p:txBody>
          <a:bodyPr spcFirstLastPara="1" wrap="square" lIns="91425" tIns="91425" rIns="91425" bIns="91425" anchor="t" anchorCtr="0">
            <a:noAutofit/>
          </a:bodyPr>
          <a:lstStyle/>
          <a:p>
            <a:pPr lvl="1"/>
            <a:endParaRPr lang="es-MX" dirty="0">
              <a:solidFill>
                <a:srgbClr val="292929"/>
              </a:solidFill>
              <a:latin typeface="source-serif-pro"/>
            </a:endParaRPr>
          </a:p>
          <a:p>
            <a:pPr lvl="1"/>
            <a:endParaRPr lang="es-MX" dirty="0">
              <a:solidFill>
                <a:srgbClr val="292929"/>
              </a:solidFill>
              <a:latin typeface="source-serif-pro"/>
            </a:endParaRPr>
          </a:p>
          <a:p>
            <a:pPr marL="742950" lvl="1" indent="-285750">
              <a:buFont typeface="Arial" panose="020B0604020202020204" pitchFamily="34" charset="0"/>
              <a:buChar char="•"/>
            </a:pPr>
            <a:endParaRPr lang="es-MX" dirty="0">
              <a:solidFill>
                <a:srgbClr val="292929"/>
              </a:solidFill>
              <a:latin typeface="source-serif-pro"/>
            </a:endParaRPr>
          </a:p>
          <a:p>
            <a:pPr marL="742950" lvl="1" indent="-285750">
              <a:buFont typeface="Arial" panose="020B0604020202020204" pitchFamily="34" charset="0"/>
              <a:buChar char="•"/>
            </a:pPr>
            <a:endParaRPr lang="es-MX" dirty="0">
              <a:solidFill>
                <a:srgbClr val="292929"/>
              </a:solidFill>
              <a:latin typeface="source-serif-pro"/>
            </a:endParaRPr>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sz="2000" b="1" dirty="0"/>
              <a:t>Problemas de optimalidad</a:t>
            </a:r>
          </a:p>
        </p:txBody>
      </p:sp>
      <p:pic>
        <p:nvPicPr>
          <p:cNvPr id="2" name="Imagen 1" descr="Gráfico, Gráfico de superficie&#10;&#10;Descripción generada automáticamente">
            <a:extLst>
              <a:ext uri="{FF2B5EF4-FFF2-40B4-BE49-F238E27FC236}">
                <a16:creationId xmlns:a16="http://schemas.microsoft.com/office/drawing/2014/main" id="{7EEF11D7-31E7-E39E-7794-F0ECA5CCDFF1}"/>
              </a:ext>
            </a:extLst>
          </p:cNvPr>
          <p:cNvPicPr>
            <a:picLocks noChangeAspect="1"/>
          </p:cNvPicPr>
          <p:nvPr/>
        </p:nvPicPr>
        <p:blipFill>
          <a:blip r:embed="rId3"/>
          <a:stretch>
            <a:fillRect/>
          </a:stretch>
        </p:blipFill>
        <p:spPr>
          <a:xfrm>
            <a:off x="3143250" y="1143000"/>
            <a:ext cx="5905500" cy="4572000"/>
          </a:xfrm>
          <a:prstGeom prst="rect">
            <a:avLst/>
          </a:prstGeom>
        </p:spPr>
      </p:pic>
      <p:sp>
        <p:nvSpPr>
          <p:cNvPr id="5" name="CuadroTexto 4">
            <a:extLst>
              <a:ext uri="{FF2B5EF4-FFF2-40B4-BE49-F238E27FC236}">
                <a16:creationId xmlns:a16="http://schemas.microsoft.com/office/drawing/2014/main" id="{53815294-9EC2-C5C0-D9D3-6B773261ABE8}"/>
              </a:ext>
            </a:extLst>
          </p:cNvPr>
          <p:cNvSpPr txBox="1"/>
          <p:nvPr/>
        </p:nvSpPr>
        <p:spPr>
          <a:xfrm>
            <a:off x="2752077" y="6051899"/>
            <a:ext cx="6125592" cy="261610"/>
          </a:xfrm>
          <a:prstGeom prst="rect">
            <a:avLst/>
          </a:prstGeom>
          <a:noFill/>
        </p:spPr>
        <p:txBody>
          <a:bodyPr wrap="square">
            <a:spAutoFit/>
          </a:bodyPr>
          <a:lstStyle/>
          <a:p>
            <a:r>
              <a:rPr lang="es-ES" sz="1100" dirty="0" err="1"/>
              <a:t>Ref</a:t>
            </a:r>
            <a:r>
              <a:rPr lang="es-ES" sz="1100" dirty="0"/>
              <a:t>: </a:t>
            </a:r>
            <a:r>
              <a:rPr lang="es-ES" sz="1100" dirty="0">
                <a:hlinkClick r:id="rId4"/>
              </a:rPr>
              <a:t>https://interactivechaos.com/es/manual/tutorial-de-deep-learning/impacto-del-optimizador</a:t>
            </a:r>
            <a:endParaRPr lang="es-ES" sz="1100" dirty="0"/>
          </a:p>
        </p:txBody>
      </p:sp>
    </p:spTree>
    <p:extLst>
      <p:ext uri="{BB962C8B-B14F-4D97-AF65-F5344CB8AC3E}">
        <p14:creationId xmlns:p14="http://schemas.microsoft.com/office/powerpoint/2010/main" val="1329413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461665"/>
          </a:xfrm>
          <a:prstGeom prst="rect">
            <a:avLst/>
          </a:prstGeom>
        </p:spPr>
        <p:txBody>
          <a:bodyPr wrap="square">
            <a:spAutoFit/>
          </a:bodyPr>
          <a:lstStyle/>
          <a:p>
            <a:r>
              <a:rPr lang="es-ES" sz="2400" b="1" dirty="0">
                <a:solidFill>
                  <a:schemeClr val="bg1"/>
                </a:solidFill>
                <a:latin typeface="Myriad Pro Cond" panose="020B0506030403020204" pitchFamily="34" charset="0"/>
                <a:ea typeface="Arial Narrow" charset="0"/>
                <a:cs typeface="Arial Narrow" charset="0"/>
              </a:rPr>
              <a:t>Optimizadores más usados</a:t>
            </a:r>
            <a:endParaRPr lang="es-ES_tradnl" sz="24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7" y="935916"/>
            <a:ext cx="5768656" cy="5766097"/>
          </a:xfrm>
        </p:spPr>
        <p:txBody>
          <a:bodyPr>
            <a:normAutofit/>
          </a:bodyPr>
          <a:lstStyle/>
          <a:p>
            <a:pPr algn="l">
              <a:buFont typeface="+mj-lt"/>
              <a:buAutoNum type="arabicPeriod"/>
            </a:pPr>
            <a:r>
              <a:rPr lang="es-CL" b="0" i="0" dirty="0">
                <a:solidFill>
                  <a:srgbClr val="374151"/>
                </a:solidFill>
                <a:effectLst/>
                <a:latin typeface="Söhne"/>
              </a:rPr>
              <a:t>Descenso de Gradiente Estocástico (SGD)</a:t>
            </a:r>
          </a:p>
          <a:p>
            <a:pPr algn="l">
              <a:buFont typeface="+mj-lt"/>
              <a:buAutoNum type="arabicPeriod"/>
            </a:pPr>
            <a:r>
              <a:rPr lang="es-CL" b="0" i="0" dirty="0">
                <a:solidFill>
                  <a:srgbClr val="374151"/>
                </a:solidFill>
                <a:effectLst/>
                <a:latin typeface="Söhne"/>
              </a:rPr>
              <a:t>SGD con </a:t>
            </a:r>
            <a:r>
              <a:rPr lang="es-CL" b="0" i="0" dirty="0" err="1">
                <a:solidFill>
                  <a:srgbClr val="374151"/>
                </a:solidFill>
                <a:effectLst/>
                <a:latin typeface="Söhne"/>
              </a:rPr>
              <a:t>Momentum</a:t>
            </a:r>
            <a:endParaRPr lang="es-CL" b="0" i="0" dirty="0">
              <a:solidFill>
                <a:srgbClr val="374151"/>
              </a:solidFill>
              <a:effectLst/>
              <a:latin typeface="Söhne"/>
            </a:endParaRPr>
          </a:p>
          <a:p>
            <a:pPr algn="l">
              <a:buFont typeface="+mj-lt"/>
              <a:buAutoNum type="arabicPeriod"/>
            </a:pPr>
            <a:r>
              <a:rPr lang="es-CL" b="0" i="0" dirty="0">
                <a:solidFill>
                  <a:srgbClr val="374151"/>
                </a:solidFill>
                <a:effectLst/>
                <a:latin typeface="Söhne"/>
              </a:rPr>
              <a:t>Gradiente Acelerado de </a:t>
            </a:r>
            <a:r>
              <a:rPr lang="es-CL" b="0" i="0" dirty="0" err="1">
                <a:solidFill>
                  <a:srgbClr val="374151"/>
                </a:solidFill>
                <a:effectLst/>
                <a:latin typeface="Söhne"/>
              </a:rPr>
              <a:t>Nesterov</a:t>
            </a:r>
            <a:r>
              <a:rPr lang="es-CL" b="0" i="0" dirty="0">
                <a:solidFill>
                  <a:srgbClr val="374151"/>
                </a:solidFill>
                <a:effectLst/>
                <a:latin typeface="Söhne"/>
              </a:rPr>
              <a:t> (NAG)</a:t>
            </a:r>
          </a:p>
          <a:p>
            <a:pPr algn="l">
              <a:buFont typeface="+mj-lt"/>
              <a:buAutoNum type="arabicPeriod"/>
            </a:pPr>
            <a:r>
              <a:rPr lang="es-CL" b="0" i="0" dirty="0" err="1">
                <a:solidFill>
                  <a:srgbClr val="374151"/>
                </a:solidFill>
                <a:effectLst/>
                <a:latin typeface="Söhne"/>
              </a:rPr>
              <a:t>Adagrad</a:t>
            </a:r>
            <a:r>
              <a:rPr lang="es-CL" b="0" i="0" dirty="0">
                <a:solidFill>
                  <a:srgbClr val="374151"/>
                </a:solidFill>
                <a:effectLst/>
                <a:latin typeface="Söhne"/>
              </a:rPr>
              <a:t> (Adaptive </a:t>
            </a:r>
            <a:r>
              <a:rPr lang="es-CL" b="0" i="0" dirty="0" err="1">
                <a:solidFill>
                  <a:srgbClr val="374151"/>
                </a:solidFill>
                <a:effectLst/>
                <a:latin typeface="Söhne"/>
              </a:rPr>
              <a:t>Gradient</a:t>
            </a:r>
            <a:r>
              <a:rPr lang="es-CL" b="0" i="0" dirty="0">
                <a:solidFill>
                  <a:srgbClr val="374151"/>
                </a:solidFill>
                <a:effectLst/>
                <a:latin typeface="Söhne"/>
              </a:rPr>
              <a:t> </a:t>
            </a:r>
            <a:r>
              <a:rPr lang="es-CL" b="0" i="0" dirty="0" err="1">
                <a:solidFill>
                  <a:srgbClr val="374151"/>
                </a:solidFill>
                <a:effectLst/>
                <a:latin typeface="Söhne"/>
              </a:rPr>
              <a:t>Algorithm</a:t>
            </a:r>
            <a:r>
              <a:rPr lang="es-CL" b="0" i="0" dirty="0">
                <a:solidFill>
                  <a:srgbClr val="374151"/>
                </a:solidFill>
                <a:effectLst/>
                <a:latin typeface="Söhne"/>
              </a:rPr>
              <a:t>)</a:t>
            </a:r>
          </a:p>
          <a:p>
            <a:pPr algn="l">
              <a:buFont typeface="+mj-lt"/>
              <a:buAutoNum type="arabicPeriod"/>
            </a:pPr>
            <a:r>
              <a:rPr lang="es-CL" b="0" i="0" dirty="0" err="1">
                <a:solidFill>
                  <a:srgbClr val="374151"/>
                </a:solidFill>
                <a:effectLst/>
                <a:latin typeface="Söhne"/>
              </a:rPr>
              <a:t>RMSprop</a:t>
            </a:r>
            <a:r>
              <a:rPr lang="es-CL" b="0" i="0" dirty="0">
                <a:solidFill>
                  <a:srgbClr val="374151"/>
                </a:solidFill>
                <a:effectLst/>
                <a:latin typeface="Söhne"/>
              </a:rPr>
              <a:t> (</a:t>
            </a:r>
            <a:r>
              <a:rPr lang="es-CL" b="0" i="0" dirty="0" err="1">
                <a:solidFill>
                  <a:srgbClr val="374151"/>
                </a:solidFill>
                <a:effectLst/>
                <a:latin typeface="Söhne"/>
              </a:rPr>
              <a:t>Root</a:t>
            </a:r>
            <a:r>
              <a:rPr lang="es-CL" b="0" i="0" dirty="0">
                <a:solidFill>
                  <a:srgbClr val="374151"/>
                </a:solidFill>
                <a:effectLst/>
                <a:latin typeface="Söhne"/>
              </a:rPr>
              <a:t> Mean Square </a:t>
            </a:r>
            <a:r>
              <a:rPr lang="es-CL" b="0" i="0" dirty="0" err="1">
                <a:solidFill>
                  <a:srgbClr val="374151"/>
                </a:solidFill>
                <a:effectLst/>
                <a:latin typeface="Söhne"/>
              </a:rPr>
              <a:t>Propagation</a:t>
            </a:r>
            <a:r>
              <a:rPr lang="es-CL" b="0" i="0" dirty="0">
                <a:solidFill>
                  <a:srgbClr val="374151"/>
                </a:solidFill>
                <a:effectLst/>
                <a:latin typeface="Söhne"/>
              </a:rPr>
              <a:t>)</a:t>
            </a:r>
          </a:p>
          <a:p>
            <a:pPr algn="l">
              <a:buFont typeface="+mj-lt"/>
              <a:buAutoNum type="arabicPeriod"/>
            </a:pPr>
            <a:r>
              <a:rPr lang="es-CL" b="0" i="0" dirty="0">
                <a:solidFill>
                  <a:srgbClr val="374151"/>
                </a:solidFill>
                <a:effectLst/>
                <a:latin typeface="Söhne"/>
              </a:rPr>
              <a:t>Adam (Adaptive </a:t>
            </a:r>
            <a:r>
              <a:rPr lang="es-CL" b="0" i="0" dirty="0" err="1">
                <a:solidFill>
                  <a:srgbClr val="374151"/>
                </a:solidFill>
                <a:effectLst/>
                <a:latin typeface="Söhne"/>
              </a:rPr>
              <a:t>Moment</a:t>
            </a:r>
            <a:r>
              <a:rPr lang="es-CL" b="0" i="0" dirty="0">
                <a:solidFill>
                  <a:srgbClr val="374151"/>
                </a:solidFill>
                <a:effectLst/>
                <a:latin typeface="Söhne"/>
              </a:rPr>
              <a:t> </a:t>
            </a:r>
            <a:r>
              <a:rPr lang="es-CL" b="0" i="0" dirty="0" err="1">
                <a:solidFill>
                  <a:srgbClr val="374151"/>
                </a:solidFill>
                <a:effectLst/>
                <a:latin typeface="Söhne"/>
              </a:rPr>
              <a:t>Estimation</a:t>
            </a:r>
            <a:r>
              <a:rPr lang="es-CL" b="0" i="0" dirty="0">
                <a:solidFill>
                  <a:srgbClr val="374151"/>
                </a:solidFill>
                <a:effectLst/>
                <a:latin typeface="Söhne"/>
              </a:rPr>
              <a:t>)</a:t>
            </a:r>
          </a:p>
          <a:p>
            <a:endParaRPr lang="es-ES" dirty="0"/>
          </a:p>
        </p:txBody>
      </p:sp>
    </p:spTree>
    <p:extLst>
      <p:ext uri="{BB962C8B-B14F-4D97-AF65-F5344CB8AC3E}">
        <p14:creationId xmlns:p14="http://schemas.microsoft.com/office/powerpoint/2010/main" val="16406637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461665"/>
          </a:xfrm>
          <a:prstGeom prst="rect">
            <a:avLst/>
          </a:prstGeom>
        </p:spPr>
        <p:txBody>
          <a:bodyPr wrap="square">
            <a:spAutoFit/>
          </a:bodyPr>
          <a:lstStyle/>
          <a:p>
            <a:r>
              <a:rPr lang="es-ES" sz="2400" b="1" dirty="0">
                <a:solidFill>
                  <a:schemeClr val="bg1"/>
                </a:solidFill>
                <a:latin typeface="Myriad Pro Cond" panose="020B0506030403020204" pitchFamily="34" charset="0"/>
                <a:ea typeface="Arial Narrow" charset="0"/>
                <a:cs typeface="Arial Narrow" charset="0"/>
              </a:rPr>
              <a:t>SDG</a:t>
            </a:r>
            <a:endParaRPr lang="es-ES_tradnl" sz="24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7" y="935916"/>
            <a:ext cx="5768656" cy="5766097"/>
          </a:xfrm>
        </p:spPr>
        <p:txBody>
          <a:bodyPr>
            <a:normAutofit/>
          </a:bodyPr>
          <a:lstStyle/>
          <a:p>
            <a:r>
              <a:rPr lang="es-ES" dirty="0"/>
              <a:t>Ahora le ponemos un apellido al gradiente descendiente: “estocástico”</a:t>
            </a:r>
          </a:p>
          <a:p>
            <a:r>
              <a:rPr lang="es-ES" dirty="0"/>
              <a:t>Para cada iteración, SGD elige una muestra de entrenamiento al azar, calcula el gradiente de la función de coste con respecto a esa muestra, y luego actualiza los pesos.</a:t>
            </a:r>
          </a:p>
          <a:p>
            <a:r>
              <a:rPr lang="es-ES" dirty="0"/>
              <a:t>Ventajas:</a:t>
            </a:r>
          </a:p>
          <a:p>
            <a:pPr lvl="1"/>
            <a:r>
              <a:rPr lang="es-ES" dirty="0"/>
              <a:t>Rapidez</a:t>
            </a:r>
          </a:p>
          <a:p>
            <a:pPr lvl="1"/>
            <a:r>
              <a:rPr lang="es-ES" dirty="0"/>
              <a:t>Evitar mínimos locales</a:t>
            </a:r>
          </a:p>
          <a:p>
            <a:r>
              <a:rPr lang="es-ES" dirty="0"/>
              <a:t>Desventajas:</a:t>
            </a:r>
          </a:p>
          <a:p>
            <a:pPr lvl="1"/>
            <a:r>
              <a:rPr lang="es-ES" dirty="0"/>
              <a:t>Sin mini lotes puede ser muy errático</a:t>
            </a:r>
          </a:p>
        </p:txBody>
      </p:sp>
      <p:pic>
        <p:nvPicPr>
          <p:cNvPr id="7" name="Marcador de contenido 5" descr="Imagen que contiene texto, mapa&#10;&#10;Descripción generada automáticamente">
            <a:extLst>
              <a:ext uri="{FF2B5EF4-FFF2-40B4-BE49-F238E27FC236}">
                <a16:creationId xmlns:a16="http://schemas.microsoft.com/office/drawing/2014/main" id="{229BFF33-95B3-F3FD-E35D-8973368C5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077566"/>
            <a:ext cx="5181600" cy="3847455"/>
          </a:xfrm>
          <a:prstGeom prst="rect">
            <a:avLst/>
          </a:prstGeom>
        </p:spPr>
      </p:pic>
      <p:pic>
        <p:nvPicPr>
          <p:cNvPr id="10" name="Imagen 9">
            <a:extLst>
              <a:ext uri="{FF2B5EF4-FFF2-40B4-BE49-F238E27FC236}">
                <a16:creationId xmlns:a16="http://schemas.microsoft.com/office/drawing/2014/main" id="{9B36FD1C-DA08-8343-3E97-6158711F2586}"/>
              </a:ext>
            </a:extLst>
          </p:cNvPr>
          <p:cNvPicPr>
            <a:picLocks noChangeAspect="1"/>
          </p:cNvPicPr>
          <p:nvPr/>
        </p:nvPicPr>
        <p:blipFill>
          <a:blip r:embed="rId4"/>
          <a:stretch>
            <a:fillRect/>
          </a:stretch>
        </p:blipFill>
        <p:spPr>
          <a:xfrm>
            <a:off x="6792707" y="829370"/>
            <a:ext cx="4362556" cy="1089074"/>
          </a:xfrm>
          <a:prstGeom prst="rect">
            <a:avLst/>
          </a:prstGeom>
        </p:spPr>
      </p:pic>
      <p:sp>
        <p:nvSpPr>
          <p:cNvPr id="11" name="CuadroTexto 10">
            <a:extLst>
              <a:ext uri="{FF2B5EF4-FFF2-40B4-BE49-F238E27FC236}">
                <a16:creationId xmlns:a16="http://schemas.microsoft.com/office/drawing/2014/main" id="{3B9ACC12-5386-8EE6-CC2E-F177A4291FEE}"/>
              </a:ext>
            </a:extLst>
          </p:cNvPr>
          <p:cNvSpPr txBox="1"/>
          <p:nvPr/>
        </p:nvSpPr>
        <p:spPr>
          <a:xfrm>
            <a:off x="6966859" y="6314938"/>
            <a:ext cx="5425772" cy="276999"/>
          </a:xfrm>
          <a:prstGeom prst="rect">
            <a:avLst/>
          </a:prstGeom>
          <a:noFill/>
        </p:spPr>
        <p:txBody>
          <a:bodyPr wrap="square">
            <a:spAutoFit/>
          </a:bodyPr>
          <a:lstStyle/>
          <a:p>
            <a:r>
              <a:rPr lang="es-CL" sz="1200" dirty="0"/>
              <a:t>*lista de algoritmos en </a:t>
            </a:r>
            <a:r>
              <a:rPr lang="es-CL" sz="1200" dirty="0">
                <a:hlinkClick r:id="rId5"/>
              </a:rPr>
              <a:t>http://cs229.stanford.edu/proj2015/054_report.pdf</a:t>
            </a:r>
            <a:endParaRPr lang="es-CL" sz="1200" dirty="0"/>
          </a:p>
        </p:txBody>
      </p:sp>
    </p:spTree>
    <p:extLst>
      <p:ext uri="{BB962C8B-B14F-4D97-AF65-F5344CB8AC3E}">
        <p14:creationId xmlns:p14="http://schemas.microsoft.com/office/powerpoint/2010/main" val="38233928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461665"/>
          </a:xfrm>
          <a:prstGeom prst="rect">
            <a:avLst/>
          </a:prstGeom>
        </p:spPr>
        <p:txBody>
          <a:bodyPr wrap="square">
            <a:spAutoFit/>
          </a:bodyPr>
          <a:lstStyle/>
          <a:p>
            <a:r>
              <a:rPr lang="es-ES" sz="2400" b="1" dirty="0">
                <a:solidFill>
                  <a:schemeClr val="bg1"/>
                </a:solidFill>
                <a:latin typeface="Myriad Pro Cond" panose="020B0506030403020204" pitchFamily="34" charset="0"/>
                <a:ea typeface="Arial Narrow" charset="0"/>
                <a:cs typeface="Arial Narrow" charset="0"/>
              </a:rPr>
              <a:t>SDG con </a:t>
            </a:r>
            <a:r>
              <a:rPr lang="es-ES" sz="2400" b="1" dirty="0" err="1">
                <a:solidFill>
                  <a:schemeClr val="bg1"/>
                </a:solidFill>
                <a:latin typeface="Myriad Pro Cond" panose="020B0506030403020204" pitchFamily="34" charset="0"/>
                <a:ea typeface="Arial Narrow" charset="0"/>
                <a:cs typeface="Arial Narrow" charset="0"/>
              </a:rPr>
              <a:t>momentum</a:t>
            </a:r>
            <a:r>
              <a:rPr lang="es-ES" sz="2400" b="1" dirty="0">
                <a:solidFill>
                  <a:schemeClr val="bg1"/>
                </a:solidFill>
                <a:latin typeface="Myriad Pro Cond" panose="020B0506030403020204" pitchFamily="34" charset="0"/>
                <a:ea typeface="Arial Narrow" charset="0"/>
                <a:cs typeface="Arial Narrow" charset="0"/>
              </a:rPr>
              <a:t> </a:t>
            </a:r>
            <a:endParaRPr lang="es-ES_tradnl" sz="2400" b="1" dirty="0">
              <a:solidFill>
                <a:schemeClr val="bg1"/>
              </a:solidFill>
              <a:latin typeface="Myriad Pro Cond" panose="020B0506030403020204" pitchFamily="34" charset="0"/>
              <a:ea typeface="Arial Narrow" charset="0"/>
              <a:cs typeface="Arial Narrow" charset="0"/>
            </a:endParaRP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7" y="935916"/>
            <a:ext cx="5768656" cy="5766097"/>
          </a:xfrm>
        </p:spPr>
        <p:txBody>
          <a:bodyPr>
            <a:normAutofit/>
          </a:bodyPr>
          <a:lstStyle/>
          <a:p>
            <a:r>
              <a:rPr lang="es-ES" dirty="0"/>
              <a:t>El </a:t>
            </a:r>
            <a:r>
              <a:rPr lang="es-ES" dirty="0" err="1"/>
              <a:t>Momentum</a:t>
            </a:r>
            <a:r>
              <a:rPr lang="es-ES" dirty="0"/>
              <a:t> es una modificación del SGD que tiene en cuenta el paso anterior para suavizar las fluctuaciones en la dirección del gradiente. </a:t>
            </a:r>
          </a:p>
          <a:p>
            <a:r>
              <a:rPr lang="es-ES" dirty="0"/>
              <a:t>Ayuda al optimizador a continuar en la dirección correcta, reduciendo la posibilidad de quedarse atrapado en mínimos locales.</a:t>
            </a:r>
          </a:p>
        </p:txBody>
      </p:sp>
      <p:pic>
        <p:nvPicPr>
          <p:cNvPr id="8" name="Imagen 7">
            <a:extLst>
              <a:ext uri="{FF2B5EF4-FFF2-40B4-BE49-F238E27FC236}">
                <a16:creationId xmlns:a16="http://schemas.microsoft.com/office/drawing/2014/main" id="{5884C0F9-5150-FDA0-639E-F144A454C92C}"/>
              </a:ext>
            </a:extLst>
          </p:cNvPr>
          <p:cNvPicPr>
            <a:picLocks noChangeAspect="1"/>
          </p:cNvPicPr>
          <p:nvPr/>
        </p:nvPicPr>
        <p:blipFill>
          <a:blip r:embed="rId3"/>
          <a:stretch>
            <a:fillRect/>
          </a:stretch>
        </p:blipFill>
        <p:spPr>
          <a:xfrm>
            <a:off x="6966859" y="1264602"/>
            <a:ext cx="4653386" cy="1422823"/>
          </a:xfrm>
          <a:prstGeom prst="rect">
            <a:avLst/>
          </a:prstGeom>
        </p:spPr>
      </p:pic>
      <p:pic>
        <p:nvPicPr>
          <p:cNvPr id="13" name="Imagen 12">
            <a:extLst>
              <a:ext uri="{FF2B5EF4-FFF2-40B4-BE49-F238E27FC236}">
                <a16:creationId xmlns:a16="http://schemas.microsoft.com/office/drawing/2014/main" id="{277D3A81-A418-F430-37F2-DD42DC3D2748}"/>
              </a:ext>
            </a:extLst>
          </p:cNvPr>
          <p:cNvPicPr>
            <a:picLocks noChangeAspect="1"/>
          </p:cNvPicPr>
          <p:nvPr/>
        </p:nvPicPr>
        <p:blipFill>
          <a:blip r:embed="rId4"/>
          <a:stretch>
            <a:fillRect/>
          </a:stretch>
        </p:blipFill>
        <p:spPr>
          <a:xfrm>
            <a:off x="6431491" y="3273948"/>
            <a:ext cx="5341534" cy="2703042"/>
          </a:xfrm>
          <a:prstGeom prst="rect">
            <a:avLst/>
          </a:prstGeom>
        </p:spPr>
      </p:pic>
      <p:sp>
        <p:nvSpPr>
          <p:cNvPr id="14" name="CuadroTexto 13">
            <a:extLst>
              <a:ext uri="{FF2B5EF4-FFF2-40B4-BE49-F238E27FC236}">
                <a16:creationId xmlns:a16="http://schemas.microsoft.com/office/drawing/2014/main" id="{C8317BEA-081B-E3C6-2DC5-11A45931DEDC}"/>
              </a:ext>
            </a:extLst>
          </p:cNvPr>
          <p:cNvSpPr txBox="1"/>
          <p:nvPr/>
        </p:nvSpPr>
        <p:spPr>
          <a:xfrm>
            <a:off x="6844454" y="5972057"/>
            <a:ext cx="6102772" cy="276999"/>
          </a:xfrm>
          <a:prstGeom prst="rect">
            <a:avLst/>
          </a:prstGeom>
          <a:noFill/>
        </p:spPr>
        <p:txBody>
          <a:bodyPr wrap="square">
            <a:spAutoFit/>
          </a:bodyPr>
          <a:lstStyle/>
          <a:p>
            <a:r>
              <a:rPr lang="es-CL" sz="1200" dirty="0"/>
              <a:t>Fuente : </a:t>
            </a:r>
            <a:r>
              <a:rPr lang="es-CL" sz="1200" dirty="0">
                <a:hlinkClick r:id="rId5"/>
              </a:rPr>
              <a:t>http://www.cs.toronto.edu/~tijmen/csc321/slides/lecture_slides_lec6.pdf</a:t>
            </a:r>
            <a:r>
              <a:rPr lang="es-CL" sz="1200" dirty="0"/>
              <a:t> </a:t>
            </a:r>
            <a:endParaRPr lang="es-CL" dirty="0"/>
          </a:p>
        </p:txBody>
      </p:sp>
    </p:spTree>
    <p:extLst>
      <p:ext uri="{BB962C8B-B14F-4D97-AF65-F5344CB8AC3E}">
        <p14:creationId xmlns:p14="http://schemas.microsoft.com/office/powerpoint/2010/main" val="37514504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410475" y="969225"/>
            <a:ext cx="6517500" cy="5284500"/>
          </a:xfrm>
          <a:prstGeom prst="rect">
            <a:avLst/>
          </a:prstGeom>
          <a:noFill/>
          <a:ln>
            <a:noFill/>
          </a:ln>
        </p:spPr>
        <p:txBody>
          <a:bodyPr spcFirstLastPara="1" wrap="square" lIns="91425" tIns="91425" rIns="91425" bIns="91425" anchor="t" anchorCtr="0">
            <a:noAutofit/>
          </a:bodyPr>
          <a:lstStyle/>
          <a:p>
            <a:pPr marL="107950" marR="0" lvl="0" algn="l" defTabSz="914400" rtl="0" eaLnBrk="1" fontAlgn="auto" latinLnBrk="0" hangingPunct="1">
              <a:lnSpc>
                <a:spcPct val="150000"/>
              </a:lnSpc>
              <a:spcBef>
                <a:spcPts val="0"/>
              </a:spcBef>
              <a:spcAft>
                <a:spcPts val="0"/>
              </a:spcAft>
              <a:buClr>
                <a:srgbClr val="000000"/>
              </a:buClr>
              <a:buSzPts val="2100"/>
              <a:tabLst/>
              <a:defRPr/>
            </a:pPr>
            <a:r>
              <a:rPr kumimoji="0" lang="es-MX" sz="1800" b="0" i="0" u="none" strike="noStrike" kern="0" cap="none" spc="0" normalizeH="0" baseline="0" noProof="0" dirty="0">
                <a:ln>
                  <a:noFill/>
                </a:ln>
                <a:solidFill>
                  <a:srgbClr val="000000"/>
                </a:solidFill>
                <a:effectLst/>
                <a:uLnTx/>
                <a:uFillTx/>
                <a:latin typeface="Arial"/>
                <a:cs typeface="Arial"/>
                <a:sym typeface="Arial"/>
              </a:rPr>
              <a:t>El objetivo de esta clase es introducir los conceptos básicos del aprendizaje estadístico, que es la base de los modelos de Inteligencia Artificial (y en particular, del machine </a:t>
            </a:r>
            <a:r>
              <a:rPr kumimoji="0" lang="es-MX" sz="1800" b="0" i="0" u="none" strike="noStrike" kern="0" cap="none" spc="0" normalizeH="0" baseline="0" noProof="0" dirty="0" err="1">
                <a:ln>
                  <a:noFill/>
                </a:ln>
                <a:solidFill>
                  <a:srgbClr val="000000"/>
                </a:solidFill>
                <a:effectLst/>
                <a:uLnTx/>
                <a:uFillTx/>
                <a:latin typeface="Arial"/>
                <a:cs typeface="Arial"/>
                <a:sym typeface="Arial"/>
              </a:rPr>
              <a:t>learning</a:t>
            </a:r>
            <a:r>
              <a:rPr kumimoji="0" lang="es-MX" sz="1800" b="0" i="0" u="none" strike="noStrike" kern="0" cap="none" spc="0" normalizeH="0" baseline="0" noProof="0" dirty="0">
                <a:ln>
                  <a:noFill/>
                </a:ln>
                <a:solidFill>
                  <a:srgbClr val="000000"/>
                </a:solidFill>
                <a:effectLst/>
                <a:uLnTx/>
                <a:uFillTx/>
                <a:latin typeface="Arial"/>
                <a:cs typeface="Arial"/>
                <a:sym typeface="Arial"/>
              </a:rPr>
              <a:t> o aprendizaje automático)</a:t>
            </a:r>
          </a:p>
          <a:p>
            <a:pPr marL="457200" marR="0" lvl="0" indent="-349250" algn="l" defTabSz="914400" rtl="0" eaLnBrk="1" fontAlgn="auto" latinLnBrk="0" hangingPunct="1">
              <a:lnSpc>
                <a:spcPct val="150000"/>
              </a:lnSpc>
              <a:spcBef>
                <a:spcPts val="0"/>
              </a:spcBef>
              <a:spcAft>
                <a:spcPts val="0"/>
              </a:spcAft>
              <a:buClr>
                <a:srgbClr val="000000"/>
              </a:buClr>
              <a:buSzPts val="2100"/>
              <a:buFont typeface="Arial"/>
              <a:buChar char="●"/>
              <a:tabLst/>
              <a:defRPr/>
            </a:pPr>
            <a:endParaRPr kumimoji="0" lang="es-MX" sz="1800" b="0" i="0" u="none" strike="noStrike" kern="0" cap="none" spc="0" normalizeH="0" baseline="0" noProof="0" dirty="0">
              <a:ln>
                <a:noFill/>
              </a:ln>
              <a:solidFill>
                <a:srgbClr val="000000"/>
              </a:solidFill>
              <a:effectLst/>
              <a:uLnTx/>
              <a:uFillTx/>
              <a:latin typeface="Arial"/>
              <a:cs typeface="Arial"/>
              <a:sym typeface="Arial"/>
            </a:endParaRPr>
          </a:p>
          <a:p>
            <a:pPr marL="107950" marR="0" lvl="0" algn="l" defTabSz="914400" rtl="0" eaLnBrk="1" fontAlgn="auto" latinLnBrk="0" hangingPunct="1">
              <a:lnSpc>
                <a:spcPct val="150000"/>
              </a:lnSpc>
              <a:spcBef>
                <a:spcPts val="0"/>
              </a:spcBef>
              <a:spcAft>
                <a:spcPts val="0"/>
              </a:spcAft>
              <a:buClr>
                <a:srgbClr val="000000"/>
              </a:buClr>
              <a:buSzPts val="2100"/>
              <a:tabLst/>
              <a:defRPr/>
            </a:pPr>
            <a:r>
              <a:rPr kumimoji="0" lang="es-MX" sz="1800" b="0" i="0" u="none" strike="noStrike" kern="0" cap="none" spc="0" normalizeH="0" baseline="0" noProof="0" dirty="0">
                <a:ln>
                  <a:noFill/>
                </a:ln>
                <a:solidFill>
                  <a:srgbClr val="000000"/>
                </a:solidFill>
                <a:effectLst/>
                <a:uLnTx/>
                <a:uFillTx/>
                <a:latin typeface="Arial"/>
                <a:cs typeface="Arial"/>
                <a:sym typeface="Arial"/>
              </a:rPr>
              <a:t>Las preguntas que queremos responder son:</a:t>
            </a:r>
          </a:p>
          <a:p>
            <a:pPr marL="457200" marR="0" lvl="0" indent="-349250" algn="l" defTabSz="914400" rtl="0" eaLnBrk="1" fontAlgn="auto" latinLnBrk="0" hangingPunct="1">
              <a:lnSpc>
                <a:spcPct val="150000"/>
              </a:lnSpc>
              <a:spcBef>
                <a:spcPts val="0"/>
              </a:spcBef>
              <a:spcAft>
                <a:spcPts val="0"/>
              </a:spcAft>
              <a:buClr>
                <a:srgbClr val="000000"/>
              </a:buClr>
              <a:buSzPts val="2100"/>
              <a:buFont typeface="Arial"/>
              <a:buChar char="●"/>
              <a:tabLst/>
              <a:defRPr/>
            </a:pPr>
            <a:r>
              <a:rPr kumimoji="0" lang="es-MX" sz="1800" b="0" i="0" u="none" strike="noStrike" kern="0" cap="none" spc="0" normalizeH="0" baseline="0" noProof="0" dirty="0">
                <a:ln>
                  <a:noFill/>
                </a:ln>
                <a:solidFill>
                  <a:srgbClr val="000000"/>
                </a:solidFill>
                <a:effectLst/>
                <a:uLnTx/>
                <a:uFillTx/>
                <a:latin typeface="Arial"/>
                <a:cs typeface="Arial"/>
                <a:sym typeface="Arial"/>
              </a:rPr>
              <a:t>¿Cómo un algoritmo puede reconocer patrones o aprender desde los datos? ¿qué entendemos por </a:t>
            </a:r>
            <a:r>
              <a:rPr kumimoji="0" lang="es-MX" sz="1800" b="1" i="0" u="none" strike="noStrike" kern="0" cap="none" spc="0" normalizeH="0" baseline="0" noProof="0" dirty="0">
                <a:ln>
                  <a:noFill/>
                </a:ln>
                <a:solidFill>
                  <a:srgbClr val="000000"/>
                </a:solidFill>
                <a:effectLst/>
                <a:uLnTx/>
                <a:uFillTx/>
                <a:latin typeface="Arial"/>
                <a:cs typeface="Arial"/>
                <a:sym typeface="Arial"/>
              </a:rPr>
              <a:t>aprendizaje</a:t>
            </a:r>
            <a:r>
              <a:rPr kumimoji="0" lang="es-MX" sz="1800" b="0" i="0" u="none" strike="noStrike" kern="0" cap="none" spc="0" normalizeH="0" baseline="0" noProof="0" dirty="0">
                <a:ln>
                  <a:noFill/>
                </a:ln>
                <a:solidFill>
                  <a:srgbClr val="000000"/>
                </a:solidFill>
                <a:effectLst/>
                <a:uLnTx/>
                <a:uFillTx/>
                <a:latin typeface="Arial"/>
                <a:cs typeface="Arial"/>
                <a:sym typeface="Arial"/>
              </a:rPr>
              <a:t> en este contexto?</a:t>
            </a:r>
          </a:p>
          <a:p>
            <a:pPr marL="457200" marR="0" lvl="0" indent="-349250" algn="l" defTabSz="914400" rtl="0" eaLnBrk="1" fontAlgn="auto" latinLnBrk="0" hangingPunct="1">
              <a:lnSpc>
                <a:spcPct val="150000"/>
              </a:lnSpc>
              <a:spcBef>
                <a:spcPts val="0"/>
              </a:spcBef>
              <a:spcAft>
                <a:spcPts val="0"/>
              </a:spcAft>
              <a:buClr>
                <a:srgbClr val="000000"/>
              </a:buClr>
              <a:buSzPts val="2100"/>
              <a:buFont typeface="Arial"/>
              <a:buChar char="●"/>
              <a:tabLst/>
              <a:defRPr/>
            </a:pPr>
            <a:r>
              <a:rPr kumimoji="0" lang="es-MX" sz="1800" b="0" i="0" u="none" strike="noStrike" kern="0" cap="none" spc="0" normalizeH="0" baseline="0" noProof="0" dirty="0">
                <a:ln>
                  <a:noFill/>
                </a:ln>
                <a:solidFill>
                  <a:srgbClr val="000000"/>
                </a:solidFill>
                <a:effectLst/>
                <a:uLnTx/>
                <a:uFillTx/>
                <a:latin typeface="Arial"/>
                <a:cs typeface="Arial"/>
                <a:sym typeface="Arial"/>
              </a:rPr>
              <a:t>¿Cómo asegurarse de que este aprendizaje sea efectivo?</a:t>
            </a:r>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b="1" dirty="0" err="1"/>
              <a:t>Introducción</a:t>
            </a:r>
            <a:endParaRPr lang="en-US" sz="3200" b="1" dirty="0"/>
          </a:p>
        </p:txBody>
      </p:sp>
      <p:pic>
        <p:nvPicPr>
          <p:cNvPr id="4" name="Imagen 3" descr="Imagen de la pantalla de un video juego&#10;&#10;Descripción generada automáticamente con confianza media">
            <a:extLst>
              <a:ext uri="{FF2B5EF4-FFF2-40B4-BE49-F238E27FC236}">
                <a16:creationId xmlns:a16="http://schemas.microsoft.com/office/drawing/2014/main" id="{0C6895E5-A4B7-AD09-5108-D219BDFD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807" y="1469643"/>
            <a:ext cx="4363718" cy="32869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461665"/>
          </a:xfrm>
          <a:prstGeom prst="rect">
            <a:avLst/>
          </a:prstGeom>
        </p:spPr>
        <p:txBody>
          <a:bodyPr wrap="square">
            <a:spAutoFit/>
          </a:bodyPr>
          <a:lstStyle/>
          <a:p>
            <a:r>
              <a:rPr lang="es-ES" sz="2400" b="1" dirty="0">
                <a:solidFill>
                  <a:schemeClr val="bg1"/>
                </a:solidFill>
                <a:latin typeface="Myriad Pro Cond" panose="020B0506030403020204" pitchFamily="34" charset="0"/>
                <a:ea typeface="Arial Narrow" charset="0"/>
                <a:cs typeface="Arial Narrow" charset="0"/>
              </a:rPr>
              <a:t>Gradiente Acelerado de </a:t>
            </a:r>
            <a:r>
              <a:rPr lang="es-ES" sz="2400" b="1" dirty="0" err="1">
                <a:solidFill>
                  <a:schemeClr val="bg1"/>
                </a:solidFill>
                <a:latin typeface="Myriad Pro Cond" panose="020B0506030403020204" pitchFamily="34" charset="0"/>
                <a:ea typeface="Arial Narrow" charset="0"/>
                <a:cs typeface="Arial Narrow" charset="0"/>
              </a:rPr>
              <a:t>Nesterov</a:t>
            </a:r>
            <a:r>
              <a:rPr lang="es-ES" sz="2400" b="1" dirty="0">
                <a:solidFill>
                  <a:schemeClr val="bg1"/>
                </a:solidFill>
                <a:latin typeface="Myriad Pro Cond" panose="020B0506030403020204" pitchFamily="34" charset="0"/>
                <a:ea typeface="Arial Narrow" charset="0"/>
                <a:cs typeface="Arial Narrow" charset="0"/>
              </a:rPr>
              <a:t> (NAG)</a:t>
            </a: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7" y="935916"/>
            <a:ext cx="5768656" cy="5766097"/>
          </a:xfrm>
        </p:spPr>
        <p:txBody>
          <a:bodyPr>
            <a:normAutofit/>
          </a:bodyPr>
          <a:lstStyle/>
          <a:p>
            <a:r>
              <a:rPr lang="es-ES" dirty="0"/>
              <a:t>Es una variante de </a:t>
            </a:r>
            <a:r>
              <a:rPr lang="es-ES" dirty="0" err="1"/>
              <a:t>Momentum</a:t>
            </a:r>
            <a:r>
              <a:rPr lang="es-ES" dirty="0"/>
              <a:t> que calcula el gradiente de la pérdida con respecto a los pesos que se habrían actualizado por el </a:t>
            </a:r>
            <a:r>
              <a:rPr lang="es-ES" dirty="0" err="1"/>
              <a:t>momentum</a:t>
            </a:r>
            <a:r>
              <a:rPr lang="es-ES" dirty="0"/>
              <a:t>.</a:t>
            </a:r>
          </a:p>
          <a:p>
            <a:r>
              <a:rPr lang="es-ES" dirty="0"/>
              <a:t>Esto le permite tener una idea más precisa del lugar donde se encuentra actualmente el optimizador en el paisaje de pérdida.</a:t>
            </a:r>
          </a:p>
        </p:txBody>
      </p:sp>
      <p:pic>
        <p:nvPicPr>
          <p:cNvPr id="8" name="Imagen 7">
            <a:extLst>
              <a:ext uri="{FF2B5EF4-FFF2-40B4-BE49-F238E27FC236}">
                <a16:creationId xmlns:a16="http://schemas.microsoft.com/office/drawing/2014/main" id="{7AC140B1-86C0-483B-C4B1-E6CA29BAFDC6}"/>
              </a:ext>
            </a:extLst>
          </p:cNvPr>
          <p:cNvPicPr>
            <a:picLocks noChangeAspect="1"/>
          </p:cNvPicPr>
          <p:nvPr/>
        </p:nvPicPr>
        <p:blipFill>
          <a:blip r:embed="rId3"/>
          <a:stretch>
            <a:fillRect/>
          </a:stretch>
        </p:blipFill>
        <p:spPr>
          <a:xfrm>
            <a:off x="6314440" y="1319107"/>
            <a:ext cx="5010573" cy="1631349"/>
          </a:xfrm>
          <a:prstGeom prst="rect">
            <a:avLst/>
          </a:prstGeom>
        </p:spPr>
      </p:pic>
      <p:pic>
        <p:nvPicPr>
          <p:cNvPr id="11" name="Imagen 10">
            <a:extLst>
              <a:ext uri="{FF2B5EF4-FFF2-40B4-BE49-F238E27FC236}">
                <a16:creationId xmlns:a16="http://schemas.microsoft.com/office/drawing/2014/main" id="{BAC2E5E6-B712-0CF5-374A-3244A17DB6A6}"/>
              </a:ext>
            </a:extLst>
          </p:cNvPr>
          <p:cNvPicPr>
            <a:picLocks noChangeAspect="1"/>
          </p:cNvPicPr>
          <p:nvPr/>
        </p:nvPicPr>
        <p:blipFill>
          <a:blip r:embed="rId4"/>
          <a:stretch>
            <a:fillRect/>
          </a:stretch>
        </p:blipFill>
        <p:spPr>
          <a:xfrm>
            <a:off x="5773495" y="3569853"/>
            <a:ext cx="6092462" cy="2431601"/>
          </a:xfrm>
          <a:prstGeom prst="rect">
            <a:avLst/>
          </a:prstGeom>
        </p:spPr>
      </p:pic>
      <p:sp>
        <p:nvSpPr>
          <p:cNvPr id="13" name="CuadroTexto 12">
            <a:extLst>
              <a:ext uri="{FF2B5EF4-FFF2-40B4-BE49-F238E27FC236}">
                <a16:creationId xmlns:a16="http://schemas.microsoft.com/office/drawing/2014/main" id="{0E64A649-BBB8-B19B-8C7B-F2F16DC7E147}"/>
              </a:ext>
            </a:extLst>
          </p:cNvPr>
          <p:cNvSpPr txBox="1"/>
          <p:nvPr/>
        </p:nvSpPr>
        <p:spPr>
          <a:xfrm>
            <a:off x="6436081" y="5971895"/>
            <a:ext cx="6102772" cy="276999"/>
          </a:xfrm>
          <a:prstGeom prst="rect">
            <a:avLst/>
          </a:prstGeom>
          <a:noFill/>
        </p:spPr>
        <p:txBody>
          <a:bodyPr wrap="square">
            <a:spAutoFit/>
          </a:bodyPr>
          <a:lstStyle/>
          <a:p>
            <a:r>
              <a:rPr lang="es-CL" sz="1200" dirty="0"/>
              <a:t>Fuente : </a:t>
            </a:r>
            <a:r>
              <a:rPr lang="es-CL" sz="1200" dirty="0">
                <a:hlinkClick r:id="rId5"/>
              </a:rPr>
              <a:t>http://www.cs.toronto.edu/~tijmen/csc321/slides/lecture_slides_lec6.pdf</a:t>
            </a:r>
            <a:r>
              <a:rPr lang="es-CL" sz="1200" dirty="0"/>
              <a:t> </a:t>
            </a:r>
            <a:endParaRPr lang="es-CL" dirty="0"/>
          </a:p>
        </p:txBody>
      </p:sp>
    </p:spTree>
    <p:extLst>
      <p:ext uri="{BB962C8B-B14F-4D97-AF65-F5344CB8AC3E}">
        <p14:creationId xmlns:p14="http://schemas.microsoft.com/office/powerpoint/2010/main" val="6909866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461665"/>
          </a:xfrm>
          <a:prstGeom prst="rect">
            <a:avLst/>
          </a:prstGeom>
        </p:spPr>
        <p:txBody>
          <a:bodyPr wrap="square">
            <a:spAutoFit/>
          </a:bodyPr>
          <a:lstStyle/>
          <a:p>
            <a:r>
              <a:rPr lang="es-ES" sz="2400" b="1" dirty="0" err="1">
                <a:solidFill>
                  <a:schemeClr val="bg1"/>
                </a:solidFill>
                <a:latin typeface="Myriad Pro Cond" panose="020B0506030403020204" pitchFamily="34" charset="0"/>
                <a:ea typeface="Arial Narrow" charset="0"/>
                <a:cs typeface="Arial Narrow" charset="0"/>
              </a:rPr>
              <a:t>Adagrad</a:t>
            </a:r>
            <a:r>
              <a:rPr lang="es-ES" sz="2400" b="1" dirty="0">
                <a:solidFill>
                  <a:schemeClr val="bg1"/>
                </a:solidFill>
                <a:latin typeface="Myriad Pro Cond" panose="020B0506030403020204" pitchFamily="34" charset="0"/>
                <a:ea typeface="Arial Narrow" charset="0"/>
                <a:cs typeface="Arial Narrow" charset="0"/>
              </a:rPr>
              <a:t> (Adaptive </a:t>
            </a:r>
            <a:r>
              <a:rPr lang="es-ES" sz="2400" b="1" dirty="0" err="1">
                <a:solidFill>
                  <a:schemeClr val="bg1"/>
                </a:solidFill>
                <a:latin typeface="Myriad Pro Cond" panose="020B0506030403020204" pitchFamily="34" charset="0"/>
                <a:ea typeface="Arial Narrow" charset="0"/>
                <a:cs typeface="Arial Narrow" charset="0"/>
              </a:rPr>
              <a:t>Gradient</a:t>
            </a:r>
            <a:r>
              <a:rPr lang="es-ES" sz="2400" b="1" dirty="0">
                <a:solidFill>
                  <a:schemeClr val="bg1"/>
                </a:solidFill>
                <a:latin typeface="Myriad Pro Cond" panose="020B0506030403020204" pitchFamily="34" charset="0"/>
                <a:ea typeface="Arial Narrow" charset="0"/>
                <a:cs typeface="Arial Narrow" charset="0"/>
              </a:rPr>
              <a:t> </a:t>
            </a:r>
            <a:r>
              <a:rPr lang="es-ES" sz="2400" b="1" dirty="0" err="1">
                <a:solidFill>
                  <a:schemeClr val="bg1"/>
                </a:solidFill>
                <a:latin typeface="Myriad Pro Cond" panose="020B0506030403020204" pitchFamily="34" charset="0"/>
                <a:ea typeface="Arial Narrow" charset="0"/>
                <a:cs typeface="Arial Narrow" charset="0"/>
              </a:rPr>
              <a:t>Algorithm</a:t>
            </a:r>
            <a:r>
              <a:rPr lang="es-ES" sz="2400" b="1" dirty="0">
                <a:solidFill>
                  <a:schemeClr val="bg1"/>
                </a:solidFill>
                <a:latin typeface="Myriad Pro Cond" panose="020B0506030403020204" pitchFamily="34" charset="0"/>
                <a:ea typeface="Arial Narrow" charset="0"/>
                <a:cs typeface="Arial Narrow" charset="0"/>
              </a:rPr>
              <a:t>)</a:t>
            </a: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7" y="935916"/>
            <a:ext cx="5768656" cy="5766097"/>
          </a:xfrm>
        </p:spPr>
        <p:txBody>
          <a:bodyPr>
            <a:normAutofit/>
          </a:bodyPr>
          <a:lstStyle/>
          <a:p>
            <a:r>
              <a:rPr lang="es-ES" dirty="0"/>
              <a:t>Modifica la tasa de aprendizaje en cada paso en función de los gradientes pasados.</a:t>
            </a:r>
          </a:p>
          <a:p>
            <a:r>
              <a:rPr lang="es-ES" dirty="0"/>
              <a:t>Proporciona una tasa de aprendizaje más alta para los parámetros menos frecuentes y una más baja para los frecuentes.</a:t>
            </a:r>
          </a:p>
          <a:p>
            <a:r>
              <a:rPr lang="es-ES" dirty="0"/>
              <a:t>Esto puede ser útil en algunos casos, pero en la práctica rara vez se usa debido a sus limitaciones:</a:t>
            </a:r>
          </a:p>
          <a:p>
            <a:pPr lvl="1"/>
            <a:r>
              <a:rPr lang="es-ES" dirty="0"/>
              <a:t>Decaimiento agresivo de la tasa de aprendizaje</a:t>
            </a:r>
          </a:p>
          <a:p>
            <a:pPr lvl="1"/>
            <a:r>
              <a:rPr lang="es-ES" dirty="0"/>
              <a:t>Esto se debe a que </a:t>
            </a:r>
            <a:r>
              <a:rPr lang="es-ES" dirty="0" err="1"/>
              <a:t>AdaGrad</a:t>
            </a:r>
            <a:r>
              <a:rPr lang="es-ES" dirty="0"/>
              <a:t> acumula todos los gradientes pasados en el denominador de la tasa de aprendizaje</a:t>
            </a:r>
          </a:p>
          <a:p>
            <a:pPr lvl="1"/>
            <a:r>
              <a:rPr lang="es-ES" dirty="0"/>
              <a:t>La cantidad de ajuste en cada iteración puede llegar a ser muy pequeña</a:t>
            </a:r>
          </a:p>
        </p:txBody>
      </p:sp>
      <p:pic>
        <p:nvPicPr>
          <p:cNvPr id="8" name="Imagen 7">
            <a:extLst>
              <a:ext uri="{FF2B5EF4-FFF2-40B4-BE49-F238E27FC236}">
                <a16:creationId xmlns:a16="http://schemas.microsoft.com/office/drawing/2014/main" id="{3BCCC08D-1EE4-621B-82E4-DE331B43CA2C}"/>
              </a:ext>
            </a:extLst>
          </p:cNvPr>
          <p:cNvPicPr>
            <a:picLocks noChangeAspect="1"/>
          </p:cNvPicPr>
          <p:nvPr/>
        </p:nvPicPr>
        <p:blipFill>
          <a:blip r:embed="rId3"/>
          <a:stretch>
            <a:fillRect/>
          </a:stretch>
        </p:blipFill>
        <p:spPr>
          <a:xfrm>
            <a:off x="6431069" y="1266401"/>
            <a:ext cx="5462905" cy="1746207"/>
          </a:xfrm>
          <a:prstGeom prst="rect">
            <a:avLst/>
          </a:prstGeom>
        </p:spPr>
      </p:pic>
    </p:spTree>
    <p:extLst>
      <p:ext uri="{BB962C8B-B14F-4D97-AF65-F5344CB8AC3E}">
        <p14:creationId xmlns:p14="http://schemas.microsoft.com/office/powerpoint/2010/main" val="34586031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400110"/>
          </a:xfrm>
          <a:prstGeom prst="rect">
            <a:avLst/>
          </a:prstGeom>
        </p:spPr>
        <p:txBody>
          <a:bodyPr wrap="square">
            <a:spAutoFit/>
          </a:bodyPr>
          <a:lstStyle/>
          <a:p>
            <a:r>
              <a:rPr lang="en-US" sz="2000" b="1" dirty="0">
                <a:solidFill>
                  <a:schemeClr val="bg1"/>
                </a:solidFill>
                <a:latin typeface="Myriad Pro Cond" panose="020B0506030403020204" pitchFamily="34" charset="0"/>
                <a:ea typeface="Arial Narrow" charset="0"/>
                <a:cs typeface="Arial Narrow" charset="0"/>
              </a:rPr>
              <a:t>RMSprop (Root Mean Square Propagation)</a:t>
            </a: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7" y="935916"/>
            <a:ext cx="5768656" cy="5766097"/>
          </a:xfrm>
        </p:spPr>
        <p:txBody>
          <a:bodyPr>
            <a:normAutofit/>
          </a:bodyPr>
          <a:lstStyle/>
          <a:p>
            <a:r>
              <a:rPr lang="es-ES" dirty="0"/>
              <a:t>Es una modificación de </a:t>
            </a:r>
            <a:r>
              <a:rPr lang="es-ES" dirty="0" err="1"/>
              <a:t>Adagrad</a:t>
            </a:r>
            <a:r>
              <a:rPr lang="es-ES" dirty="0"/>
              <a:t> diseñada para resolver sus problemas de disminución de la tasa de aprendizaje</a:t>
            </a:r>
          </a:p>
          <a:p>
            <a:r>
              <a:rPr lang="es-ES" dirty="0"/>
              <a:t>Mantiene una media móvil del cuadrado de los gradientes y luego divide la tasa de aprendizaje por la raíz cuadrada de esta media.</a:t>
            </a:r>
          </a:p>
        </p:txBody>
      </p:sp>
      <p:pic>
        <p:nvPicPr>
          <p:cNvPr id="8" name="Imagen 7">
            <a:extLst>
              <a:ext uri="{FF2B5EF4-FFF2-40B4-BE49-F238E27FC236}">
                <a16:creationId xmlns:a16="http://schemas.microsoft.com/office/drawing/2014/main" id="{F7EC83AB-B53D-D6C1-473E-E5A07938CF26}"/>
              </a:ext>
            </a:extLst>
          </p:cNvPr>
          <p:cNvPicPr>
            <a:picLocks noChangeAspect="1"/>
          </p:cNvPicPr>
          <p:nvPr/>
        </p:nvPicPr>
        <p:blipFill>
          <a:blip r:embed="rId3"/>
          <a:stretch>
            <a:fillRect/>
          </a:stretch>
        </p:blipFill>
        <p:spPr>
          <a:xfrm>
            <a:off x="6548015" y="1110932"/>
            <a:ext cx="5156306" cy="1748531"/>
          </a:xfrm>
          <a:prstGeom prst="rect">
            <a:avLst/>
          </a:prstGeom>
        </p:spPr>
      </p:pic>
    </p:spTree>
    <p:extLst>
      <p:ext uri="{BB962C8B-B14F-4D97-AF65-F5344CB8AC3E}">
        <p14:creationId xmlns:p14="http://schemas.microsoft.com/office/powerpoint/2010/main" val="8069107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9BF6B8A-1DB3-C04A-9FC5-D2A10722D782}"/>
              </a:ext>
            </a:extLst>
          </p:cNvPr>
          <p:cNvSpPr/>
          <p:nvPr/>
        </p:nvSpPr>
        <p:spPr>
          <a:xfrm>
            <a:off x="159657" y="73843"/>
            <a:ext cx="6807202" cy="400110"/>
          </a:xfrm>
          <a:prstGeom prst="rect">
            <a:avLst/>
          </a:prstGeom>
        </p:spPr>
        <p:txBody>
          <a:bodyPr wrap="square">
            <a:spAutoFit/>
          </a:bodyPr>
          <a:lstStyle/>
          <a:p>
            <a:r>
              <a:rPr lang="en-US" sz="2000" b="1" dirty="0">
                <a:solidFill>
                  <a:schemeClr val="bg1"/>
                </a:solidFill>
                <a:latin typeface="Myriad Pro Cond" panose="020B0506030403020204" pitchFamily="34" charset="0"/>
                <a:ea typeface="Arial Narrow" charset="0"/>
                <a:cs typeface="Arial Narrow" charset="0"/>
              </a:rPr>
              <a:t>Adam (Adaptive Moment Estimation)</a:t>
            </a:r>
          </a:p>
        </p:txBody>
      </p:sp>
      <p:sp>
        <p:nvSpPr>
          <p:cNvPr id="3" name="Marcador de contenido 1">
            <a:extLst>
              <a:ext uri="{FF2B5EF4-FFF2-40B4-BE49-F238E27FC236}">
                <a16:creationId xmlns:a16="http://schemas.microsoft.com/office/drawing/2014/main" id="{509E6064-0DA4-0C53-386D-947EDD127B7D}"/>
              </a:ext>
            </a:extLst>
          </p:cNvPr>
          <p:cNvSpPr>
            <a:spLocks noGrp="1"/>
          </p:cNvSpPr>
          <p:nvPr>
            <p:ph idx="1"/>
          </p:nvPr>
        </p:nvSpPr>
        <p:spPr>
          <a:xfrm>
            <a:off x="171227" y="935916"/>
            <a:ext cx="5768656" cy="5766097"/>
          </a:xfrm>
        </p:spPr>
        <p:txBody>
          <a:bodyPr>
            <a:normAutofit/>
          </a:bodyPr>
          <a:lstStyle/>
          <a:p>
            <a:r>
              <a:rPr lang="es-ES" dirty="0"/>
              <a:t>Combina las ideas de </a:t>
            </a:r>
            <a:r>
              <a:rPr lang="es-ES" dirty="0" err="1"/>
              <a:t>Momentum</a:t>
            </a:r>
            <a:r>
              <a:rPr lang="es-ES" dirty="0"/>
              <a:t> y </a:t>
            </a:r>
            <a:r>
              <a:rPr lang="es-ES" dirty="0" err="1"/>
              <a:t>RMSProp</a:t>
            </a:r>
            <a:r>
              <a:rPr lang="es-ES" dirty="0"/>
              <a:t> </a:t>
            </a:r>
          </a:p>
          <a:p>
            <a:r>
              <a:rPr lang="es-ES" dirty="0"/>
              <a:t>Calcula tasas de aprendizaje adaptativas para cada parámetro. </a:t>
            </a:r>
          </a:p>
          <a:p>
            <a:r>
              <a:rPr lang="es-ES" dirty="0"/>
              <a:t>Adam se ha recomendado como el algoritmo de optimización por defecto en muchas situaciones</a:t>
            </a:r>
          </a:p>
        </p:txBody>
      </p:sp>
      <p:pic>
        <p:nvPicPr>
          <p:cNvPr id="8" name="Imagen 7">
            <a:extLst>
              <a:ext uri="{FF2B5EF4-FFF2-40B4-BE49-F238E27FC236}">
                <a16:creationId xmlns:a16="http://schemas.microsoft.com/office/drawing/2014/main" id="{9874055D-B39E-0996-2FB9-EAAF95CABFB1}"/>
              </a:ext>
            </a:extLst>
          </p:cNvPr>
          <p:cNvPicPr>
            <a:picLocks noChangeAspect="1"/>
          </p:cNvPicPr>
          <p:nvPr/>
        </p:nvPicPr>
        <p:blipFill>
          <a:blip r:embed="rId3"/>
          <a:stretch>
            <a:fillRect/>
          </a:stretch>
        </p:blipFill>
        <p:spPr>
          <a:xfrm>
            <a:off x="606677" y="4205817"/>
            <a:ext cx="4897755" cy="2375478"/>
          </a:xfrm>
          <a:prstGeom prst="rect">
            <a:avLst/>
          </a:prstGeom>
        </p:spPr>
      </p:pic>
      <p:pic>
        <p:nvPicPr>
          <p:cNvPr id="11" name="Imagen 10">
            <a:extLst>
              <a:ext uri="{FF2B5EF4-FFF2-40B4-BE49-F238E27FC236}">
                <a16:creationId xmlns:a16="http://schemas.microsoft.com/office/drawing/2014/main" id="{9C71A25B-7A74-15A8-E443-D49CB2327C94}"/>
              </a:ext>
            </a:extLst>
          </p:cNvPr>
          <p:cNvPicPr>
            <a:picLocks noChangeAspect="1"/>
          </p:cNvPicPr>
          <p:nvPr/>
        </p:nvPicPr>
        <p:blipFill>
          <a:blip r:embed="rId4"/>
          <a:stretch>
            <a:fillRect/>
          </a:stretch>
        </p:blipFill>
        <p:spPr>
          <a:xfrm>
            <a:off x="6313079" y="1077094"/>
            <a:ext cx="5333204" cy="5113706"/>
          </a:xfrm>
          <a:prstGeom prst="rect">
            <a:avLst/>
          </a:prstGeom>
        </p:spPr>
      </p:pic>
    </p:spTree>
    <p:extLst>
      <p:ext uri="{BB962C8B-B14F-4D97-AF65-F5344CB8AC3E}">
        <p14:creationId xmlns:p14="http://schemas.microsoft.com/office/powerpoint/2010/main" val="1207912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410475" y="969225"/>
            <a:ext cx="6517500" cy="5284500"/>
          </a:xfrm>
          <a:prstGeom prst="rect">
            <a:avLst/>
          </a:prstGeom>
          <a:noFill/>
          <a:ln>
            <a:noFill/>
          </a:ln>
        </p:spPr>
        <p:txBody>
          <a:bodyPr spcFirstLastPara="1" wrap="square" lIns="91425" tIns="91425" rIns="91425" bIns="91425" anchor="t" anchorCtr="0">
            <a:noAutofit/>
          </a:bodyPr>
          <a:lstStyle/>
          <a:p>
            <a:pPr marL="0" indent="0">
              <a:buNone/>
            </a:pPr>
            <a:r>
              <a:rPr lang="es-CL" dirty="0"/>
              <a:t>¿Qué es un </a:t>
            </a:r>
            <a:r>
              <a:rPr lang="es-CL" b="1" dirty="0"/>
              <a:t>dato</a:t>
            </a:r>
            <a:r>
              <a:rPr lang="es-CL" dirty="0"/>
              <a:t>?</a:t>
            </a:r>
          </a:p>
          <a:p>
            <a:pPr marL="0" indent="0">
              <a:buNone/>
            </a:pPr>
            <a:endParaRPr lang="es-CL" dirty="0"/>
          </a:p>
          <a:p>
            <a:pPr marL="0" indent="0">
              <a:buNone/>
            </a:pPr>
            <a:r>
              <a:rPr lang="es-CL" dirty="0"/>
              <a:t>Es un registro que da cuenta de algún aspecto de un fenómeno de la vida real y que es almacenado en algún sistema de información (escrito, digital)</a:t>
            </a:r>
          </a:p>
          <a:p>
            <a:pPr marL="0" indent="0">
              <a:buNone/>
            </a:pPr>
            <a:endParaRPr lang="es-CL" dirty="0"/>
          </a:p>
          <a:p>
            <a:pPr marL="0" indent="0">
              <a:buNone/>
            </a:pPr>
            <a:r>
              <a:rPr lang="es-CL" dirty="0"/>
              <a:t>Ejemplos: numero de alumnos de esta clase, edades de cada uno, género, nacionalidad, si tiene hijos o no, cuantos hijos tiene c/u, </a:t>
            </a:r>
            <a:r>
              <a:rPr lang="es-CL" dirty="0" err="1"/>
              <a:t>etc</a:t>
            </a:r>
            <a:r>
              <a:rPr lang="es-CL" dirty="0"/>
              <a:t>….</a:t>
            </a:r>
          </a:p>
          <a:p>
            <a:pPr marL="0" indent="0">
              <a:buNone/>
            </a:pPr>
            <a:endParaRPr lang="es-CL" dirty="0"/>
          </a:p>
          <a:p>
            <a:pPr marL="0" indent="0">
              <a:buNone/>
            </a:pPr>
            <a:r>
              <a:rPr lang="es-CL" dirty="0"/>
              <a:t>Se registran a través de un proceso de </a:t>
            </a:r>
            <a:r>
              <a:rPr lang="es-CL" b="1" dirty="0"/>
              <a:t>muestreo</a:t>
            </a:r>
            <a:r>
              <a:rPr lang="es-CL" dirty="0"/>
              <a:t>, en donde cada registro es una </a:t>
            </a:r>
            <a:r>
              <a:rPr lang="es-CL" b="1" dirty="0"/>
              <a:t>observación </a:t>
            </a:r>
            <a:r>
              <a:rPr lang="es-CL" dirty="0"/>
              <a:t>de la muestra.</a:t>
            </a:r>
            <a:endParaRPr lang="es-CL" b="1" dirty="0"/>
          </a:p>
          <a:p>
            <a:pPr marL="0" indent="0">
              <a:buNone/>
            </a:pPr>
            <a:endParaRPr lang="es-CL" dirty="0"/>
          </a:p>
          <a:p>
            <a:pPr marL="0" indent="0">
              <a:buNone/>
            </a:pPr>
            <a:r>
              <a:rPr lang="es-CL" dirty="0"/>
              <a:t>Tipos de datos:</a:t>
            </a:r>
          </a:p>
          <a:p>
            <a:pPr marL="285750" indent="-285750">
              <a:buFont typeface="Arial" panose="020B0604020202020204" pitchFamily="34" charset="0"/>
              <a:buChar char="•"/>
            </a:pPr>
            <a:r>
              <a:rPr lang="es-CL" dirty="0"/>
              <a:t>Categóricos: aspectos cualitativos</a:t>
            </a:r>
          </a:p>
          <a:p>
            <a:pPr marL="285750" indent="-285750">
              <a:buFont typeface="Arial" panose="020B0604020202020204" pitchFamily="34" charset="0"/>
              <a:buChar char="•"/>
            </a:pPr>
            <a:r>
              <a:rPr lang="es-CL" dirty="0"/>
              <a:t>Numéricos: aspectos cuantitativos</a:t>
            </a:r>
          </a:p>
          <a:p>
            <a:pPr marL="742950" lvl="1" indent="-285750">
              <a:buFont typeface="Arial" panose="020B0604020202020204" pitchFamily="34" charset="0"/>
              <a:buChar char="•"/>
            </a:pPr>
            <a:r>
              <a:rPr lang="es-CL" dirty="0"/>
              <a:t>Discretos: se pueden enumerar (números naturales o enteros</a:t>
            </a:r>
          </a:p>
          <a:p>
            <a:pPr marL="742950" lvl="1" indent="-285750">
              <a:buFont typeface="Arial" panose="020B0604020202020204" pitchFamily="34" charset="0"/>
              <a:buChar char="•"/>
            </a:pPr>
            <a:r>
              <a:rPr lang="es-CL" dirty="0"/>
              <a:t>Continuos: cantidades medibles (números reales)</a:t>
            </a:r>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b="1" dirty="0" err="1"/>
              <a:t>Datos</a:t>
            </a:r>
            <a:r>
              <a:rPr lang="en-US" sz="3200" b="1" dirty="0"/>
              <a:t> y </a:t>
            </a:r>
            <a:r>
              <a:rPr lang="en-US" sz="3200" b="1" dirty="0" err="1"/>
              <a:t>modelos</a:t>
            </a:r>
            <a:endParaRPr lang="en-US" sz="3200" b="1" dirty="0"/>
          </a:p>
        </p:txBody>
      </p:sp>
    </p:spTree>
    <p:extLst>
      <p:ext uri="{BB962C8B-B14F-4D97-AF65-F5344CB8AC3E}">
        <p14:creationId xmlns:p14="http://schemas.microsoft.com/office/powerpoint/2010/main" val="2761418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b="1" dirty="0" err="1"/>
              <a:t>Datos</a:t>
            </a:r>
            <a:r>
              <a:rPr lang="en-US" sz="3200" b="1" dirty="0"/>
              <a:t> y </a:t>
            </a:r>
            <a:r>
              <a:rPr lang="en-US" sz="3200" b="1" dirty="0" err="1"/>
              <a:t>modelos</a:t>
            </a:r>
            <a:endParaRPr lang="en-US" sz="3200" b="1" dirty="0"/>
          </a:p>
        </p:txBody>
      </p:sp>
      <p:sp>
        <p:nvSpPr>
          <p:cNvPr id="2" name="Marcador de contenido 1">
            <a:extLst>
              <a:ext uri="{FF2B5EF4-FFF2-40B4-BE49-F238E27FC236}">
                <a16:creationId xmlns:a16="http://schemas.microsoft.com/office/drawing/2014/main" id="{58B526D3-193F-1AC9-BCF4-CD5EECAF09C6}"/>
              </a:ext>
            </a:extLst>
          </p:cNvPr>
          <p:cNvSpPr txBox="1">
            <a:spLocks/>
          </p:cNvSpPr>
          <p:nvPr/>
        </p:nvSpPr>
        <p:spPr>
          <a:xfrm>
            <a:off x="-79899" y="1091903"/>
            <a:ext cx="11682107" cy="576609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16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2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2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buFont typeface="Arial"/>
              <a:buNone/>
            </a:pPr>
            <a:endParaRPr lang="es-CL" kern="0" dirty="0"/>
          </a:p>
          <a:p>
            <a:pPr marL="0" indent="0">
              <a:buFont typeface="Arial"/>
              <a:buNone/>
            </a:pPr>
            <a:endParaRPr lang="es-CL" kern="0" dirty="0"/>
          </a:p>
          <a:p>
            <a:pPr marL="0" indent="0">
              <a:buFont typeface="Arial"/>
              <a:buNone/>
            </a:pPr>
            <a:endParaRPr lang="es-CL" kern="0" dirty="0"/>
          </a:p>
          <a:p>
            <a:pPr marL="0" indent="0">
              <a:buFont typeface="Arial"/>
              <a:buNone/>
            </a:pPr>
            <a:endParaRPr lang="es-CL" kern="0" dirty="0"/>
          </a:p>
          <a:p>
            <a:pPr marL="0" indent="0">
              <a:buFont typeface="Arial"/>
              <a:buNone/>
            </a:pPr>
            <a:endParaRPr lang="es-CL" kern="0" dirty="0"/>
          </a:p>
          <a:p>
            <a:pPr marL="0" indent="0">
              <a:buFont typeface="Arial"/>
              <a:buNone/>
            </a:pPr>
            <a:endParaRPr lang="es-CL" kern="0" dirty="0"/>
          </a:p>
          <a:p>
            <a:pPr marL="0" indent="0">
              <a:buFont typeface="Arial"/>
              <a:buNone/>
            </a:pPr>
            <a:endParaRPr lang="es-CL" kern="0" dirty="0"/>
          </a:p>
          <a:p>
            <a:pPr marL="0" indent="0">
              <a:buFont typeface="Arial"/>
              <a:buNone/>
            </a:pPr>
            <a:endParaRPr lang="es-CL" kern="0" dirty="0"/>
          </a:p>
        </p:txBody>
      </p:sp>
      <p:sp>
        <p:nvSpPr>
          <p:cNvPr id="3" name="CuadroTexto 2">
            <a:extLst>
              <a:ext uri="{FF2B5EF4-FFF2-40B4-BE49-F238E27FC236}">
                <a16:creationId xmlns:a16="http://schemas.microsoft.com/office/drawing/2014/main" id="{7C73931E-D187-5146-62BF-38F91650DB82}"/>
              </a:ext>
            </a:extLst>
          </p:cNvPr>
          <p:cNvSpPr txBox="1"/>
          <p:nvPr/>
        </p:nvSpPr>
        <p:spPr>
          <a:xfrm>
            <a:off x="0" y="687300"/>
            <a:ext cx="10918613" cy="7448193"/>
          </a:xfrm>
          <a:prstGeom prst="rect">
            <a:avLst/>
          </a:prstGeom>
          <a:noFill/>
        </p:spPr>
        <p:txBody>
          <a:bodyPr wrap="square">
            <a:spAutoFit/>
          </a:bodyPr>
          <a:lstStyle/>
          <a:p>
            <a:r>
              <a:rPr lang="es-CL" sz="2000" kern="0" dirty="0"/>
              <a:t>¿Qué es un </a:t>
            </a:r>
            <a:r>
              <a:rPr lang="es-CL" sz="2000" b="1" kern="0" dirty="0"/>
              <a:t>modelo</a:t>
            </a:r>
            <a:r>
              <a:rPr lang="es-CL" sz="2000" kern="0" dirty="0"/>
              <a:t>?</a:t>
            </a:r>
          </a:p>
          <a:p>
            <a:endParaRPr lang="es-ES" sz="2000" dirty="0"/>
          </a:p>
          <a:p>
            <a:r>
              <a:rPr lang="es-ES" sz="2000" dirty="0"/>
              <a:t>Un modelo matemático es </a:t>
            </a:r>
            <a:r>
              <a:rPr lang="es-ES" sz="2000" b="1" dirty="0"/>
              <a:t>un proceso que obtiene resultados a partir de datos</a:t>
            </a:r>
            <a:r>
              <a:rPr lang="es-ES" sz="2000" dirty="0"/>
              <a:t>. Este proceso es un método que consiste en la aplicación de reglas matemáticas particulares para cada caso de negocio (o tópico de investigación) y que responde a una pregunta de negocio (o de investigación) en particular, de modo de corroborar determinadas </a:t>
            </a:r>
            <a:r>
              <a:rPr lang="es-ES" sz="2000" b="1" dirty="0"/>
              <a:t>hipótesis</a:t>
            </a:r>
            <a:r>
              <a:rPr lang="es-ES" sz="2000" dirty="0"/>
              <a:t>. Por lo general, los datos son conocidos usualmente como los “</a:t>
            </a:r>
            <a:r>
              <a:rPr lang="es-ES" sz="2000" b="1" dirty="0"/>
              <a:t>inputs</a:t>
            </a:r>
            <a:r>
              <a:rPr lang="es-ES" sz="2000" dirty="0"/>
              <a:t>” (o entradas) del modelo, mientras que los resultados son conocidos como los “</a:t>
            </a:r>
            <a:r>
              <a:rPr lang="es-ES" sz="2000" b="1" dirty="0"/>
              <a:t>outputs</a:t>
            </a:r>
            <a:r>
              <a:rPr lang="es-ES" sz="2000" dirty="0"/>
              <a:t>” (o salidas) del modelo.</a:t>
            </a:r>
          </a:p>
          <a:p>
            <a:endParaRPr lang="es-ES" sz="2000" dirty="0"/>
          </a:p>
          <a:p>
            <a:r>
              <a:rPr lang="es-ES" sz="2000" dirty="0"/>
              <a:t>A grandes rasgos:</a:t>
            </a:r>
            <a:endParaRPr lang="es-CL" sz="2000" dirty="0"/>
          </a:p>
          <a:p>
            <a:pPr marL="342900" indent="-342900">
              <a:buFont typeface="Arial" panose="020B0604020202020204" pitchFamily="34" charset="0"/>
              <a:buChar char="•"/>
            </a:pPr>
            <a:r>
              <a:rPr lang="es-CL" sz="2000" dirty="0"/>
              <a:t>Si el output es categórico o discreto, entonces el problema será de </a:t>
            </a:r>
            <a:r>
              <a:rPr lang="es-CL" sz="2000" b="1" dirty="0"/>
              <a:t>clasificación</a:t>
            </a:r>
          </a:p>
          <a:p>
            <a:pPr marL="342900" indent="-342900">
              <a:buFont typeface="Arial" panose="020B0604020202020204" pitchFamily="34" charset="0"/>
              <a:buChar char="•"/>
            </a:pPr>
            <a:r>
              <a:rPr lang="es-CL" sz="2000" dirty="0"/>
              <a:t>Si el output es continuo, entonces el problema será de </a:t>
            </a:r>
            <a:r>
              <a:rPr lang="es-CL" sz="2000" b="1" dirty="0"/>
              <a:t>predicción</a:t>
            </a:r>
          </a:p>
          <a:p>
            <a:pPr marL="342900" indent="-342900">
              <a:buFont typeface="Arial" panose="020B0604020202020204" pitchFamily="34" charset="0"/>
              <a:buChar char="•"/>
            </a:pPr>
            <a:endParaRPr lang="es-CL" dirty="0"/>
          </a:p>
          <a:p>
            <a:pPr marL="0" indent="0">
              <a:buFont typeface="Arial"/>
              <a:buNone/>
            </a:pPr>
            <a:r>
              <a:rPr lang="es-CL" b="1" kern="0" dirty="0"/>
              <a:t>Ejemplos</a:t>
            </a:r>
            <a:r>
              <a:rPr lang="es-CL" kern="0" dirty="0"/>
              <a:t>:</a:t>
            </a:r>
          </a:p>
          <a:p>
            <a:pPr marL="285750" indent="-285750">
              <a:buFont typeface="Arial" panose="020B0604020202020204" pitchFamily="34" charset="0"/>
              <a:buChar char="•"/>
            </a:pPr>
            <a:r>
              <a:rPr lang="es-CL" kern="0" dirty="0"/>
              <a:t>Predecir cuánto gana una persona a partir de su información socioeconómica (edad, nivel de estudios, estudios de los padres, tipo de estudios, experiencia laboral, </a:t>
            </a:r>
            <a:r>
              <a:rPr lang="es-CL" kern="0" dirty="0" err="1"/>
              <a:t>etc</a:t>
            </a:r>
            <a:r>
              <a:rPr lang="es-CL" kern="0" dirty="0"/>
              <a:t>)</a:t>
            </a:r>
          </a:p>
          <a:p>
            <a:pPr marL="285750" indent="-285750">
              <a:buFont typeface="Arial" panose="020B0604020202020204" pitchFamily="34" charset="0"/>
              <a:buChar char="•"/>
            </a:pPr>
            <a:r>
              <a:rPr lang="es-CL" kern="0" dirty="0"/>
              <a:t>Cuánta será la demanda de un determinado producto si se le hace un descuento de un 10%</a:t>
            </a:r>
          </a:p>
          <a:p>
            <a:pPr marL="285750" indent="-285750">
              <a:buFont typeface="Arial" panose="020B0604020202020204" pitchFamily="34" charset="0"/>
              <a:buChar char="•"/>
            </a:pPr>
            <a:r>
              <a:rPr lang="es-CL" kern="0" dirty="0"/>
              <a:t>Un algoritmo que discrimina si cierto correo es spam o no</a:t>
            </a:r>
          </a:p>
          <a:p>
            <a:pPr marL="285750" indent="-285750">
              <a:buFont typeface="Arial" panose="020B0604020202020204" pitchFamily="34" charset="0"/>
              <a:buChar char="•"/>
            </a:pPr>
            <a:r>
              <a:rPr lang="es-CL" kern="0" dirty="0"/>
              <a:t>Sugerirle a un usuario de una plataforma de </a:t>
            </a:r>
            <a:r>
              <a:rPr lang="es-CL" kern="0" dirty="0" err="1"/>
              <a:t>streaming</a:t>
            </a:r>
            <a:r>
              <a:rPr lang="es-CL" kern="0" dirty="0"/>
              <a:t>, algún artista que le podría interesar, dado que escuchó una determinada banda musical</a:t>
            </a:r>
          </a:p>
          <a:p>
            <a:pPr marL="342900" indent="-342900">
              <a:buFont typeface="Arial" panose="020B0604020202020204" pitchFamily="34" charset="0"/>
              <a:buChar char="•"/>
            </a:pPr>
            <a:endParaRPr lang="es-CL" sz="2000" dirty="0"/>
          </a:p>
          <a:p>
            <a:pPr marL="342900" indent="-342900">
              <a:buFont typeface="Arial" panose="020B0604020202020204" pitchFamily="34" charset="0"/>
              <a:buChar char="•"/>
            </a:pPr>
            <a:endParaRPr lang="es-CL" sz="2000" dirty="0"/>
          </a:p>
          <a:p>
            <a:endParaRPr lang="es-ES" sz="2000" dirty="0"/>
          </a:p>
          <a:p>
            <a:endParaRPr lang="es-ES" dirty="0"/>
          </a:p>
        </p:txBody>
      </p:sp>
    </p:spTree>
    <p:extLst>
      <p:ext uri="{BB962C8B-B14F-4D97-AF65-F5344CB8AC3E}">
        <p14:creationId xmlns:p14="http://schemas.microsoft.com/office/powerpoint/2010/main" val="3838511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410475" y="951469"/>
            <a:ext cx="10313749" cy="5284500"/>
          </a:xfrm>
          <a:prstGeom prst="rect">
            <a:avLst/>
          </a:prstGeom>
          <a:noFill/>
          <a:ln>
            <a:noFill/>
          </a:ln>
        </p:spPr>
        <p:txBody>
          <a:bodyPr spcFirstLastPara="1" wrap="square" lIns="91425" tIns="91425" rIns="91425" bIns="91425" anchor="t" anchorCtr="0">
            <a:noAutofit/>
          </a:bodyPr>
          <a:lstStyle/>
          <a:p>
            <a:pPr marL="0" indent="0">
              <a:buNone/>
            </a:pPr>
            <a:r>
              <a:rPr lang="es-CL" dirty="0"/>
              <a:t>Los modelos matemáticos son </a:t>
            </a:r>
            <a:r>
              <a:rPr lang="es-CL" b="1" dirty="0"/>
              <a:t>aproximaciones</a:t>
            </a:r>
            <a:r>
              <a:rPr lang="es-CL" dirty="0"/>
              <a:t> de la realidad.</a:t>
            </a:r>
          </a:p>
          <a:p>
            <a:pPr marL="0" indent="0">
              <a:buNone/>
            </a:pPr>
            <a:endParaRPr lang="es-CL" dirty="0"/>
          </a:p>
          <a:p>
            <a:pPr marL="0" indent="0">
              <a:buNone/>
            </a:pPr>
            <a:r>
              <a:rPr lang="es-CL" dirty="0"/>
              <a:t>Existe un </a:t>
            </a:r>
            <a:r>
              <a:rPr lang="es-CL" b="1" i="1" dirty="0"/>
              <a:t>error</a:t>
            </a:r>
            <a:r>
              <a:rPr lang="es-CL" dirty="0"/>
              <a:t> que mide la diferencia entre el </a:t>
            </a:r>
            <a:r>
              <a:rPr lang="es-CL" b="1" dirty="0"/>
              <a:t>valor rea</a:t>
            </a:r>
            <a:r>
              <a:rPr lang="es-CL" dirty="0"/>
              <a:t>l de un dato, y el </a:t>
            </a:r>
            <a:r>
              <a:rPr lang="es-CL" b="1" dirty="0"/>
              <a:t>valor predicho</a:t>
            </a:r>
            <a:r>
              <a:rPr lang="es-CL" dirty="0"/>
              <a:t> por el modelo.</a:t>
            </a:r>
          </a:p>
          <a:p>
            <a:pPr marL="0" indent="0">
              <a:buNone/>
            </a:pPr>
            <a:endParaRPr lang="es-CL" dirty="0"/>
          </a:p>
          <a:p>
            <a:pPr marL="0" indent="0">
              <a:buNone/>
            </a:pPr>
            <a:r>
              <a:rPr lang="es-CL" dirty="0"/>
              <a:t>Para una observación en particular, a este error se le conoce como </a:t>
            </a:r>
            <a:r>
              <a:rPr lang="es-CL" b="1" dirty="0"/>
              <a:t>pérdida</a:t>
            </a:r>
            <a:r>
              <a:rPr lang="es-CL" dirty="0"/>
              <a:t>. La función de perdida entonces asigna a cada observación su error y está definido dependiendo del modelo.</a:t>
            </a:r>
          </a:p>
          <a:p>
            <a:pPr marL="0" indent="0">
              <a:buNone/>
            </a:pPr>
            <a:endParaRPr lang="es-CL" dirty="0"/>
          </a:p>
          <a:p>
            <a:pPr marL="0" indent="0">
              <a:buNone/>
            </a:pPr>
            <a:r>
              <a:rPr lang="es-CL" dirty="0"/>
              <a:t>Para un conjunto de datos, se le llama </a:t>
            </a:r>
            <a:r>
              <a:rPr lang="es-CL" b="1" dirty="0"/>
              <a:t>costo</a:t>
            </a:r>
            <a:r>
              <a:rPr lang="es-CL" dirty="0"/>
              <a:t> una agregación de pérdidas, pero en la práctica se usan indistintamente (sugerencia: perdida/</a:t>
            </a:r>
            <a:r>
              <a:rPr lang="es-CL" dirty="0" err="1"/>
              <a:t>loss</a:t>
            </a:r>
            <a:r>
              <a:rPr lang="es-CL" dirty="0"/>
              <a:t>)</a:t>
            </a:r>
          </a:p>
          <a:p>
            <a:pPr marL="0" indent="0">
              <a:buNone/>
            </a:pPr>
            <a:endParaRPr lang="es-CL" dirty="0"/>
          </a:p>
          <a:p>
            <a:pPr marL="0" indent="0">
              <a:buNone/>
            </a:pPr>
            <a:r>
              <a:rPr lang="es-MX" dirty="0"/>
              <a:t>Puede tener diferentes formas funcionales, y va a depender de diferentes criterios y contextos:</a:t>
            </a:r>
          </a:p>
          <a:p>
            <a:pPr marL="0" indent="0">
              <a:buNone/>
            </a:pPr>
            <a:endParaRPr lang="es-MX" dirty="0"/>
          </a:p>
          <a:p>
            <a:pPr marL="0" indent="0">
              <a:buNone/>
            </a:pPr>
            <a:endParaRPr lang="es-CL" dirty="0"/>
          </a:p>
          <a:p>
            <a:pPr marL="285750" indent="-285750">
              <a:buFont typeface="Arial" panose="020B0604020202020204" pitchFamily="34" charset="0"/>
              <a:buChar char="•"/>
            </a:pPr>
            <a:r>
              <a:rPr lang="es-MX" sz="1800" dirty="0"/>
              <a:t>Si el problema es de predicción, se puede optar por el error cuadrático medio.</a:t>
            </a:r>
          </a:p>
          <a:p>
            <a:pPr marL="285750" indent="-285750">
              <a:buFont typeface="Arial" panose="020B0604020202020204" pitchFamily="34" charset="0"/>
              <a:buChar char="•"/>
            </a:pPr>
            <a:r>
              <a:rPr lang="es-MX" sz="1800" dirty="0"/>
              <a:t>Si existen demasiados puntos atípicos, quizás sea mejor escoger el error absoluto medio, ya que al no elevar al cuadrado los errores, el modelo no se sesga hacia los extremos.</a:t>
            </a:r>
          </a:p>
          <a:p>
            <a:pPr marL="285750" indent="-285750">
              <a:buFont typeface="Arial" panose="020B0604020202020204" pitchFamily="34" charset="0"/>
              <a:buChar char="•"/>
            </a:pPr>
            <a:r>
              <a:rPr lang="es-MX" sz="1800" dirty="0"/>
              <a:t>Si el problema es de clasificación binaria, se puede usar una función de entropía cruzada</a:t>
            </a:r>
            <a:endParaRPr lang="es-CL" sz="1800" dirty="0"/>
          </a:p>
          <a:p>
            <a:pPr marL="0" indent="0">
              <a:buNone/>
            </a:pPr>
            <a:endParaRPr lang="es-CL" dirty="0"/>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sz="3200" b="1" dirty="0"/>
              <a:t>Función de costo y pérdida</a:t>
            </a:r>
          </a:p>
        </p:txBody>
      </p:sp>
    </p:spTree>
    <p:extLst>
      <p:ext uri="{BB962C8B-B14F-4D97-AF65-F5344CB8AC3E}">
        <p14:creationId xmlns:p14="http://schemas.microsoft.com/office/powerpoint/2010/main" val="324944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7767961" y="1398761"/>
            <a:ext cx="3693111" cy="5284500"/>
          </a:xfrm>
          <a:prstGeom prst="rect">
            <a:avLst/>
          </a:prstGeom>
          <a:noFill/>
          <a:ln>
            <a:noFill/>
          </a:ln>
        </p:spPr>
        <p:txBody>
          <a:bodyPr spcFirstLastPara="1" wrap="square" lIns="91425" tIns="91425" rIns="91425" bIns="91425" anchor="t" anchorCtr="0">
            <a:noAutofit/>
          </a:bodyPr>
          <a:lstStyle/>
          <a:p>
            <a:pPr algn="l"/>
            <a:r>
              <a:rPr lang="es-MX" b="0" i="0">
                <a:solidFill>
                  <a:srgbClr val="292929"/>
                </a:solidFill>
                <a:effectLst/>
                <a:latin typeface="source-serif-pro"/>
              </a:rPr>
              <a:t>Para encontrar los mínimos de una función de dos variables, existen dos enfoques:</a:t>
            </a:r>
          </a:p>
          <a:p>
            <a:pPr algn="l">
              <a:buFont typeface="Arial" panose="020B0604020202020204" pitchFamily="34" charset="0"/>
              <a:buChar char="•"/>
            </a:pPr>
            <a:r>
              <a:rPr lang="es-MX" b="1" i="0">
                <a:solidFill>
                  <a:srgbClr val="292929"/>
                </a:solidFill>
                <a:effectLst/>
                <a:latin typeface="source-serif-pro"/>
              </a:rPr>
              <a:t>Analítico</a:t>
            </a:r>
            <a:r>
              <a:rPr lang="es-MX" b="0" i="0">
                <a:solidFill>
                  <a:srgbClr val="292929"/>
                </a:solidFill>
                <a:effectLst/>
                <a:latin typeface="source-serif-pro"/>
              </a:rPr>
              <a:t>: encontrar analíticamente los mínimos mediante el gradiente nulo y el hessiano. Se enseña comúnmente en un curso de cálculo III o vectorial.</a:t>
            </a:r>
          </a:p>
          <a:p>
            <a:pPr algn="l">
              <a:buFont typeface="Arial" panose="020B0604020202020204" pitchFamily="34" charset="0"/>
              <a:buChar char="•"/>
            </a:pPr>
            <a:r>
              <a:rPr lang="es-MX" b="1" i="0">
                <a:solidFill>
                  <a:srgbClr val="292929"/>
                </a:solidFill>
                <a:effectLst/>
                <a:latin typeface="source-serif-pro"/>
              </a:rPr>
              <a:t>Numérico</a:t>
            </a:r>
            <a:r>
              <a:rPr lang="es-MX" b="0" i="0">
                <a:solidFill>
                  <a:srgbClr val="292929"/>
                </a:solidFill>
                <a:effectLst/>
                <a:latin typeface="source-serif-pro"/>
              </a:rPr>
              <a:t>: encontrar numéricamente, o a través de un algoritmo iterativo los mínimos de la función a través del </a:t>
            </a:r>
            <a:r>
              <a:rPr lang="es-MX" b="1" i="0">
                <a:solidFill>
                  <a:srgbClr val="292929"/>
                </a:solidFill>
                <a:effectLst/>
                <a:latin typeface="source-serif-pro"/>
              </a:rPr>
              <a:t>descenso del gradiente</a:t>
            </a:r>
            <a:endParaRPr lang="es-MX" b="0" i="0">
              <a:solidFill>
                <a:srgbClr val="292929"/>
              </a:solidFill>
              <a:effectLst/>
              <a:latin typeface="source-serif-pro"/>
            </a:endParaRPr>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sz="3200" b="1" dirty="0"/>
              <a:t>Optimización: fundamentos</a:t>
            </a:r>
          </a:p>
        </p:txBody>
      </p:sp>
      <p:pic>
        <p:nvPicPr>
          <p:cNvPr id="3" name="Imagen 2">
            <a:extLst>
              <a:ext uri="{FF2B5EF4-FFF2-40B4-BE49-F238E27FC236}">
                <a16:creationId xmlns:a16="http://schemas.microsoft.com/office/drawing/2014/main" id="{33CFE8EC-CBA7-33AF-D29B-BBB3DCAB811A}"/>
              </a:ext>
            </a:extLst>
          </p:cNvPr>
          <p:cNvPicPr>
            <a:picLocks noChangeAspect="1"/>
          </p:cNvPicPr>
          <p:nvPr/>
        </p:nvPicPr>
        <p:blipFill>
          <a:blip r:embed="rId3"/>
          <a:stretch>
            <a:fillRect/>
          </a:stretch>
        </p:blipFill>
        <p:spPr>
          <a:xfrm>
            <a:off x="158734" y="883856"/>
            <a:ext cx="6867525" cy="5419725"/>
          </a:xfrm>
          <a:prstGeom prst="rect">
            <a:avLst/>
          </a:prstGeom>
        </p:spPr>
      </p:pic>
    </p:spTree>
    <p:extLst>
      <p:ext uri="{BB962C8B-B14F-4D97-AF65-F5344CB8AC3E}">
        <p14:creationId xmlns:p14="http://schemas.microsoft.com/office/powerpoint/2010/main" val="2961686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410475" y="951469"/>
            <a:ext cx="10846409" cy="5284500"/>
          </a:xfrm>
          <a:prstGeom prst="rect">
            <a:avLst/>
          </a:prstGeom>
          <a:noFill/>
          <a:ln>
            <a:noFill/>
          </a:ln>
        </p:spPr>
        <p:txBody>
          <a:bodyPr spcFirstLastPara="1" wrap="square" lIns="91425" tIns="91425" rIns="91425" bIns="91425" anchor="t" anchorCtr="0">
            <a:noAutofit/>
          </a:bodyPr>
          <a:lstStyle/>
          <a:p>
            <a:pPr marL="0" indent="0">
              <a:buNone/>
            </a:pPr>
            <a:endParaRPr lang="es-CL" dirty="0"/>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b="1" dirty="0"/>
              <a:t>Optimización: gradiente descendiente</a:t>
            </a:r>
          </a:p>
        </p:txBody>
      </p:sp>
      <p:pic>
        <p:nvPicPr>
          <p:cNvPr id="4" name="Imagen 3">
            <a:extLst>
              <a:ext uri="{FF2B5EF4-FFF2-40B4-BE49-F238E27FC236}">
                <a16:creationId xmlns:a16="http://schemas.microsoft.com/office/drawing/2014/main" id="{5D2572F8-9C81-4A5D-3FAC-E1C5DC695FA2}"/>
              </a:ext>
            </a:extLst>
          </p:cNvPr>
          <p:cNvPicPr>
            <a:picLocks noChangeAspect="1"/>
          </p:cNvPicPr>
          <p:nvPr/>
        </p:nvPicPr>
        <p:blipFill>
          <a:blip r:embed="rId3"/>
          <a:stretch>
            <a:fillRect/>
          </a:stretch>
        </p:blipFill>
        <p:spPr>
          <a:xfrm>
            <a:off x="1486501" y="1048524"/>
            <a:ext cx="5189507" cy="5090390"/>
          </a:xfrm>
          <a:prstGeom prst="rect">
            <a:avLst/>
          </a:prstGeom>
        </p:spPr>
      </p:pic>
      <p:pic>
        <p:nvPicPr>
          <p:cNvPr id="7" name="Imagen 6">
            <a:extLst>
              <a:ext uri="{FF2B5EF4-FFF2-40B4-BE49-F238E27FC236}">
                <a16:creationId xmlns:a16="http://schemas.microsoft.com/office/drawing/2014/main" id="{47FA0478-3263-BDFD-703D-87C8E21343A2}"/>
              </a:ext>
            </a:extLst>
          </p:cNvPr>
          <p:cNvPicPr>
            <a:picLocks noChangeAspect="1"/>
          </p:cNvPicPr>
          <p:nvPr/>
        </p:nvPicPr>
        <p:blipFill>
          <a:blip r:embed="rId4"/>
          <a:stretch>
            <a:fillRect/>
          </a:stretch>
        </p:blipFill>
        <p:spPr>
          <a:xfrm>
            <a:off x="6592018" y="951469"/>
            <a:ext cx="5189507" cy="5381165"/>
          </a:xfrm>
          <a:prstGeom prst="rect">
            <a:avLst/>
          </a:prstGeom>
        </p:spPr>
      </p:pic>
    </p:spTree>
    <p:extLst>
      <p:ext uri="{BB962C8B-B14F-4D97-AF65-F5344CB8AC3E}">
        <p14:creationId xmlns:p14="http://schemas.microsoft.com/office/powerpoint/2010/main" val="994221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410475" y="951469"/>
            <a:ext cx="10846409" cy="5284500"/>
          </a:xfrm>
          <a:prstGeom prst="rect">
            <a:avLst/>
          </a:prstGeom>
          <a:noFill/>
          <a:ln>
            <a:noFill/>
          </a:ln>
        </p:spPr>
        <p:txBody>
          <a:bodyPr spcFirstLastPara="1" wrap="square" lIns="91425" tIns="91425" rIns="91425" bIns="91425" anchor="t" anchorCtr="0">
            <a:noAutofit/>
          </a:bodyPr>
          <a:lstStyle/>
          <a:p>
            <a:pPr algn="l"/>
            <a:r>
              <a:rPr lang="es-MX" b="0" i="0" dirty="0">
                <a:solidFill>
                  <a:srgbClr val="292929"/>
                </a:solidFill>
                <a:effectLst/>
                <a:latin typeface="source-serif-pro"/>
              </a:rPr>
              <a:t>Se puede probar que el producto punto entre dos vectores u y v </a:t>
            </a:r>
            <a:r>
              <a:rPr lang="es-MX" b="1" i="0" dirty="0">
                <a:solidFill>
                  <a:srgbClr val="292929"/>
                </a:solidFill>
                <a:effectLst/>
                <a:latin typeface="source-serif-pro"/>
              </a:rPr>
              <a:t>se puede expresar de una manera geométrica</a:t>
            </a:r>
            <a:r>
              <a:rPr lang="es-MX" b="0" i="0" dirty="0">
                <a:solidFill>
                  <a:srgbClr val="292929"/>
                </a:solidFill>
                <a:effectLst/>
                <a:latin typeface="source-serif-pro"/>
              </a:rPr>
              <a:t>: sería equivalente a proyectar el vector </a:t>
            </a:r>
            <a:r>
              <a:rPr lang="es-MX" b="1" i="0" dirty="0">
                <a:solidFill>
                  <a:srgbClr val="292929"/>
                </a:solidFill>
                <a:effectLst/>
                <a:latin typeface="source-serif-pro"/>
              </a:rPr>
              <a:t>v</a:t>
            </a:r>
            <a:r>
              <a:rPr lang="es-MX" b="0" i="0" dirty="0">
                <a:solidFill>
                  <a:srgbClr val="292929"/>
                </a:solidFill>
                <a:effectLst/>
                <a:latin typeface="source-serif-pro"/>
              </a:rPr>
              <a:t> sobre el vector </a:t>
            </a:r>
            <a:r>
              <a:rPr lang="es-MX" b="1" i="0" dirty="0">
                <a:solidFill>
                  <a:srgbClr val="292929"/>
                </a:solidFill>
                <a:effectLst/>
                <a:latin typeface="source-serif-pro"/>
              </a:rPr>
              <a:t>u, </a:t>
            </a:r>
            <a:r>
              <a:rPr lang="es-MX" b="0" i="0" dirty="0">
                <a:solidFill>
                  <a:srgbClr val="292929"/>
                </a:solidFill>
                <a:effectLst/>
                <a:latin typeface="source-serif-pro"/>
              </a:rPr>
              <a:t>y luego multiplicar cuánto mide </a:t>
            </a:r>
            <a:r>
              <a:rPr lang="es-MX" b="1" i="0" dirty="0">
                <a:solidFill>
                  <a:srgbClr val="292929"/>
                </a:solidFill>
                <a:effectLst/>
                <a:latin typeface="source-serif-pro"/>
              </a:rPr>
              <a:t>v</a:t>
            </a:r>
            <a:r>
              <a:rPr lang="es-MX" b="0" i="0" dirty="0">
                <a:solidFill>
                  <a:srgbClr val="292929"/>
                </a:solidFill>
                <a:effectLst/>
                <a:latin typeface="source-serif-pro"/>
              </a:rPr>
              <a:t> (la norma de v) por cuánto mide esa proyección de </a:t>
            </a:r>
            <a:r>
              <a:rPr lang="es-MX" b="1" i="0" dirty="0">
                <a:solidFill>
                  <a:srgbClr val="292929"/>
                </a:solidFill>
                <a:effectLst/>
                <a:latin typeface="source-serif-pro"/>
              </a:rPr>
              <a:t>u</a:t>
            </a:r>
            <a:r>
              <a:rPr lang="es-MX" b="0" i="0" dirty="0">
                <a:solidFill>
                  <a:srgbClr val="292929"/>
                </a:solidFill>
                <a:effectLst/>
                <a:latin typeface="source-serif-pro"/>
              </a:rPr>
              <a:t> sobre </a:t>
            </a:r>
            <a:r>
              <a:rPr lang="es-MX" b="1" i="0" dirty="0">
                <a:solidFill>
                  <a:srgbClr val="292929"/>
                </a:solidFill>
                <a:effectLst/>
                <a:latin typeface="source-serif-pro"/>
              </a:rPr>
              <a:t>v</a:t>
            </a:r>
            <a:endParaRPr lang="es-MX" b="0" i="0" dirty="0">
              <a:solidFill>
                <a:srgbClr val="292929"/>
              </a:solidFill>
              <a:effectLst/>
              <a:latin typeface="source-serif-pro"/>
            </a:endParaRPr>
          </a:p>
          <a:p>
            <a:br>
              <a:rPr lang="es-MX" dirty="0"/>
            </a:br>
            <a:endParaRPr lang="es-CL" dirty="0"/>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b="1" dirty="0"/>
              <a:t>Optimización: gradiente descendiente</a:t>
            </a:r>
          </a:p>
        </p:txBody>
      </p:sp>
      <p:pic>
        <p:nvPicPr>
          <p:cNvPr id="3" name="Imagen 2">
            <a:extLst>
              <a:ext uri="{FF2B5EF4-FFF2-40B4-BE49-F238E27FC236}">
                <a16:creationId xmlns:a16="http://schemas.microsoft.com/office/drawing/2014/main" id="{DDCB3156-C8F4-D3E6-9323-A7D04C93C5B2}"/>
              </a:ext>
            </a:extLst>
          </p:cNvPr>
          <p:cNvPicPr>
            <a:picLocks noChangeAspect="1"/>
          </p:cNvPicPr>
          <p:nvPr/>
        </p:nvPicPr>
        <p:blipFill>
          <a:blip r:embed="rId3"/>
          <a:stretch>
            <a:fillRect/>
          </a:stretch>
        </p:blipFill>
        <p:spPr>
          <a:xfrm>
            <a:off x="1100091" y="2110112"/>
            <a:ext cx="4035321" cy="4125857"/>
          </a:xfrm>
          <a:prstGeom prst="rect">
            <a:avLst/>
          </a:prstGeom>
        </p:spPr>
      </p:pic>
      <p:pic>
        <p:nvPicPr>
          <p:cNvPr id="6" name="Imagen 5">
            <a:extLst>
              <a:ext uri="{FF2B5EF4-FFF2-40B4-BE49-F238E27FC236}">
                <a16:creationId xmlns:a16="http://schemas.microsoft.com/office/drawing/2014/main" id="{407B6290-CD51-CB45-E12A-5FE8678A7CFF}"/>
              </a:ext>
            </a:extLst>
          </p:cNvPr>
          <p:cNvPicPr>
            <a:picLocks noChangeAspect="1"/>
          </p:cNvPicPr>
          <p:nvPr/>
        </p:nvPicPr>
        <p:blipFill>
          <a:blip r:embed="rId4"/>
          <a:stretch>
            <a:fillRect/>
          </a:stretch>
        </p:blipFill>
        <p:spPr>
          <a:xfrm>
            <a:off x="6086572" y="3067555"/>
            <a:ext cx="5562832" cy="2210970"/>
          </a:xfrm>
          <a:prstGeom prst="rect">
            <a:avLst/>
          </a:prstGeom>
        </p:spPr>
      </p:pic>
    </p:spTree>
    <p:extLst>
      <p:ext uri="{BB962C8B-B14F-4D97-AF65-F5344CB8AC3E}">
        <p14:creationId xmlns:p14="http://schemas.microsoft.com/office/powerpoint/2010/main" val="3055702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410475" y="951469"/>
            <a:ext cx="10846409" cy="5284500"/>
          </a:xfrm>
          <a:prstGeom prst="rect">
            <a:avLst/>
          </a:prstGeom>
          <a:noFill/>
          <a:ln>
            <a:noFill/>
          </a:ln>
        </p:spPr>
        <p:txBody>
          <a:bodyPr spcFirstLastPara="1" wrap="square" lIns="91425" tIns="91425" rIns="91425" bIns="91425" anchor="t" anchorCtr="0">
            <a:noAutofit/>
          </a:bodyPr>
          <a:lstStyle/>
          <a:p>
            <a:br>
              <a:rPr lang="es-MX" dirty="0"/>
            </a:br>
            <a:endParaRPr lang="es-CL" dirty="0"/>
          </a:p>
        </p:txBody>
      </p:sp>
      <p:sp>
        <p:nvSpPr>
          <p:cNvPr id="144" name="Google Shape;144;p21"/>
          <p:cNvSpPr txBox="1">
            <a:spLocks noGrp="1"/>
          </p:cNvSpPr>
          <p:nvPr>
            <p:ph type="title"/>
          </p:nvPr>
        </p:nvSpPr>
        <p:spPr>
          <a:xfrm>
            <a:off x="0" y="-76200"/>
            <a:ext cx="11360700" cy="763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b="1" dirty="0"/>
              <a:t>Optimización: gradiente descendiente</a:t>
            </a:r>
          </a:p>
        </p:txBody>
      </p:sp>
      <p:pic>
        <p:nvPicPr>
          <p:cNvPr id="4" name="Imagen 3">
            <a:extLst>
              <a:ext uri="{FF2B5EF4-FFF2-40B4-BE49-F238E27FC236}">
                <a16:creationId xmlns:a16="http://schemas.microsoft.com/office/drawing/2014/main" id="{623F6CCC-6996-AB63-3C5C-FD067522B0D1}"/>
              </a:ext>
            </a:extLst>
          </p:cNvPr>
          <p:cNvPicPr>
            <a:picLocks noChangeAspect="1"/>
          </p:cNvPicPr>
          <p:nvPr/>
        </p:nvPicPr>
        <p:blipFill>
          <a:blip r:embed="rId3"/>
          <a:stretch>
            <a:fillRect/>
          </a:stretch>
        </p:blipFill>
        <p:spPr>
          <a:xfrm>
            <a:off x="239698" y="718439"/>
            <a:ext cx="6241002" cy="2571709"/>
          </a:xfrm>
          <a:prstGeom prst="rect">
            <a:avLst/>
          </a:prstGeom>
        </p:spPr>
      </p:pic>
      <p:pic>
        <p:nvPicPr>
          <p:cNvPr id="7" name="Imagen 6">
            <a:extLst>
              <a:ext uri="{FF2B5EF4-FFF2-40B4-BE49-F238E27FC236}">
                <a16:creationId xmlns:a16="http://schemas.microsoft.com/office/drawing/2014/main" id="{B77DC6E6-99A5-5354-3296-167F50795F02}"/>
              </a:ext>
            </a:extLst>
          </p:cNvPr>
          <p:cNvPicPr>
            <a:picLocks noChangeAspect="1"/>
          </p:cNvPicPr>
          <p:nvPr/>
        </p:nvPicPr>
        <p:blipFill>
          <a:blip r:embed="rId4"/>
          <a:stretch>
            <a:fillRect/>
          </a:stretch>
        </p:blipFill>
        <p:spPr>
          <a:xfrm>
            <a:off x="5690586" y="3564958"/>
            <a:ext cx="6418000" cy="2779989"/>
          </a:xfrm>
          <a:prstGeom prst="rect">
            <a:avLst/>
          </a:prstGeom>
        </p:spPr>
      </p:pic>
    </p:spTree>
    <p:extLst>
      <p:ext uri="{BB962C8B-B14F-4D97-AF65-F5344CB8AC3E}">
        <p14:creationId xmlns:p14="http://schemas.microsoft.com/office/powerpoint/2010/main" val="11279102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6477</TotalTime>
  <Words>1817</Words>
  <Application>Microsoft Office PowerPoint</Application>
  <PresentationFormat>Panorámica</PresentationFormat>
  <Paragraphs>160</Paragraphs>
  <Slides>23</Slides>
  <Notes>23</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23</vt:i4>
      </vt:variant>
    </vt:vector>
  </HeadingPairs>
  <TitlesOfParts>
    <vt:vector size="31" baseType="lpstr">
      <vt:lpstr>Arial</vt:lpstr>
      <vt:lpstr>Calibri</vt:lpstr>
      <vt:lpstr>Calibri Light</vt:lpstr>
      <vt:lpstr>Myriad Pro Cond</vt:lpstr>
      <vt:lpstr>Söhne</vt:lpstr>
      <vt:lpstr>source-serif-pro</vt:lpstr>
      <vt:lpstr>Tema de Office</vt:lpstr>
      <vt:lpstr>1_Tema de Office</vt:lpstr>
      <vt:lpstr>Presentación de PowerPoint</vt:lpstr>
      <vt:lpstr>Introducción</vt:lpstr>
      <vt:lpstr>Datos y modelos</vt:lpstr>
      <vt:lpstr>Datos y modelos</vt:lpstr>
      <vt:lpstr>Función de costo y pérdida</vt:lpstr>
      <vt:lpstr>Optimización: fundamentos</vt:lpstr>
      <vt:lpstr>Optimización: gradiente descendiente</vt:lpstr>
      <vt:lpstr>Optimización: gradiente descendiente</vt:lpstr>
      <vt:lpstr>Optimización: gradiente descendiente</vt:lpstr>
      <vt:lpstr>Optimización: formalización del gradiente descendiente</vt:lpstr>
      <vt:lpstr>Algoritmo del gradiente descendiente</vt:lpstr>
      <vt:lpstr>Algoritmo del gradiente descendiente</vt:lpstr>
      <vt:lpstr>Problemas de optimalidad</vt:lpstr>
      <vt:lpstr>Problemas de optimalidad</vt:lpstr>
      <vt:lpstr>Problemas de optimalidad</vt:lpstr>
      <vt:lpstr>Problemas de optimalidad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Razonamiento científico y pensamiento matemático</dc:title>
  <dc:creator>Jorge  Castillo</dc:creator>
  <cp:lastModifiedBy>Jorge Alexis Castillo Sepulveda | U.Mayor</cp:lastModifiedBy>
  <cp:revision>20</cp:revision>
  <dcterms:created xsi:type="dcterms:W3CDTF">2023-04-17T05:23:06Z</dcterms:created>
  <dcterms:modified xsi:type="dcterms:W3CDTF">2023-07-07T18:58:54Z</dcterms:modified>
</cp:coreProperties>
</file>